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566" r:id="rId2"/>
    <p:sldId id="565" r:id="rId3"/>
    <p:sldId id="641" r:id="rId4"/>
    <p:sldId id="644" r:id="rId5"/>
    <p:sldId id="645" r:id="rId6"/>
    <p:sldId id="606" r:id="rId7"/>
    <p:sldId id="607" r:id="rId8"/>
    <p:sldId id="525" r:id="rId9"/>
    <p:sldId id="633" r:id="rId10"/>
    <p:sldId id="650" r:id="rId11"/>
    <p:sldId id="651" r:id="rId12"/>
    <p:sldId id="652" r:id="rId13"/>
    <p:sldId id="653" r:id="rId14"/>
    <p:sldId id="672" r:id="rId15"/>
    <p:sldId id="675" r:id="rId16"/>
    <p:sldId id="671" r:id="rId17"/>
    <p:sldId id="676" r:id="rId18"/>
    <p:sldId id="677" r:id="rId19"/>
    <p:sldId id="678" r:id="rId20"/>
    <p:sldId id="679" r:id="rId21"/>
    <p:sldId id="681" r:id="rId22"/>
    <p:sldId id="609" r:id="rId23"/>
    <p:sldId id="630" r:id="rId24"/>
    <p:sldId id="656" r:id="rId25"/>
    <p:sldId id="665" r:id="rId26"/>
    <p:sldId id="666" r:id="rId27"/>
    <p:sldId id="673" r:id="rId28"/>
    <p:sldId id="674" r:id="rId29"/>
    <p:sldId id="667" r:id="rId30"/>
  </p:sldIdLst>
  <p:sldSz cx="118872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F98B"/>
    <a:srgbClr val="66A0E0"/>
    <a:srgbClr val="52F8F8"/>
    <a:srgbClr val="B81CE2"/>
    <a:srgbClr val="7EE2FA"/>
    <a:srgbClr val="97E8FB"/>
    <a:srgbClr val="EA6B14"/>
    <a:srgbClr val="F3A1E1"/>
    <a:srgbClr val="F3D9F1"/>
    <a:srgbClr val="D4D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94660"/>
  </p:normalViewPr>
  <p:slideViewPr>
    <p:cSldViewPr snapToGrid="0">
      <p:cViewPr>
        <p:scale>
          <a:sx n="79" d="100"/>
          <a:sy n="79" d="100"/>
        </p:scale>
        <p:origin x="-1668" y="-912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023\2023%20&#1040;&#1102;&#1091;&#1083;&#1075;&#1199;&#1081;%20&#1073;&#1072;&#1081;&#1076;&#1072;&#1083;,%20&#1101;&#1088;&#1089;&#1076;&#1101;&#1083;\2023%20&#1101;&#1088;&#1089;&#1076;&#1101;&#1083;&#1080;&#1081;&#1085;%20&#1089;&#1072;&#1085;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023\2023%20&#1040;&#1102;&#1091;&#1083;&#1075;&#1199;&#1081;%20&#1073;&#1072;&#1081;&#1076;&#1072;&#1083;,%20&#1101;&#1088;&#1089;&#1076;&#1101;&#1083;\2023%20&#1101;&#1088;&#1089;&#1076;&#1101;&#1083;&#1080;&#1081;&#1085;%20&#1089;&#1072;&#1085;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651236592258794E-2"/>
          <c:y val="0.27755131160750257"/>
          <c:w val="0.92669752681548245"/>
          <c:h val="0.46521985948363387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А тушаал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2021 он</c:v>
                </c:pt>
                <c:pt idx="1">
                  <c:v>2022 он</c:v>
                </c:pt>
                <c:pt idx="2">
                  <c:v>2023 он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87</c:v>
                </c:pt>
                <c:pt idx="1">
                  <c:v>179</c:v>
                </c:pt>
                <c:pt idx="2">
                  <c:v>130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Б тушаал</c:v>
                </c:pt>
              </c:strCache>
            </c:strRef>
          </c:tx>
          <c:spPr>
            <a:ln w="28575">
              <a:solidFill>
                <a:srgbClr val="002060"/>
              </a:solidFill>
            </a:ln>
          </c:spPr>
          <c:marker>
            <c:symbol val="none"/>
          </c:marker>
          <c:cat>
            <c:strRef>
              <c:f>Sheet1!$A$2:$A$4</c:f>
              <c:strCache>
                <c:ptCount val="3"/>
                <c:pt idx="0">
                  <c:v>2021 он</c:v>
                </c:pt>
                <c:pt idx="1">
                  <c:v>2022 он</c:v>
                </c:pt>
                <c:pt idx="2">
                  <c:v>2023 он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288</c:v>
                </c:pt>
                <c:pt idx="1">
                  <c:v>338</c:v>
                </c:pt>
                <c:pt idx="2">
                  <c:v>226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1343104"/>
        <c:axId val="131344640"/>
      </c:lineChart>
      <c:catAx>
        <c:axId val="13134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1344640"/>
        <c:crosses val="autoZero"/>
        <c:auto val="1"/>
        <c:lblAlgn val="ctr"/>
        <c:lblOffset val="100"/>
        <c:noMultiLvlLbl val="0"/>
      </c:catAx>
      <c:valAx>
        <c:axId val="131344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34310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b="1">
                <a:solidFill>
                  <a:srgbClr val="FF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b="1"/>
            </a:pPr>
            <a:endParaRPr lang="en-US"/>
          </a:p>
        </c:txPr>
      </c:legendEntry>
      <c:layout>
        <c:manualLayout>
          <c:xMode val="edge"/>
          <c:yMode val="edge"/>
          <c:x val="0.11705124666675762"/>
          <c:y val="2.511676659535966E-2"/>
          <c:w val="0.84586384104959489"/>
          <c:h val="0.107732470177959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1"/>
            <c:bubble3D val="0"/>
            <c:spPr>
              <a:solidFill>
                <a:srgbClr val="7EE2FA"/>
              </a:solidFill>
            </c:spPr>
          </c:dPt>
          <c:dLbls>
            <c:dLbl>
              <c:idx val="0"/>
              <c:layout>
                <c:manualLayout>
                  <c:x val="-0.24689116662389624"/>
                  <c:y val="5.58180304109320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Sheet1!$A$2:$A$3</c:f>
              <c:strCache>
                <c:ptCount val="2"/>
                <c:pt idx="0">
                  <c:v>Эрэгтэй</c:v>
                </c:pt>
                <c:pt idx="1">
                  <c:v>Эмэгтэй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1214</c:v>
                </c:pt>
                <c:pt idx="1">
                  <c:v>1987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9.0635632394237081E-2"/>
          <c:y val="4.3343427839449569E-2"/>
          <c:w val="0.8093765544166881"/>
          <c:h val="0.170070054810665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Тоо</c:v>
                </c:pt>
              </c:strCache>
            </c:strRef>
          </c:tx>
          <c:dPt>
            <c:idx val="0"/>
            <c:bubble3D val="0"/>
            <c:spPr>
              <a:solidFill>
                <a:srgbClr val="97E8FB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3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</c:spPr>
          </c:dPt>
          <c:dLbls>
            <c:dLbl>
              <c:idx val="3"/>
              <c:layout>
                <c:manualLayout>
                  <c:x val="0.10859348339316968"/>
                  <c:y val="6.49273025290021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18-30</c:v>
                </c:pt>
                <c:pt idx="1">
                  <c:v>31-45</c:v>
                </c:pt>
                <c:pt idx="2">
                  <c:v>46-60</c:v>
                </c:pt>
                <c:pt idx="3">
                  <c:v>61-с дээш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1032</c:v>
                </c:pt>
                <c:pt idx="1">
                  <c:v>883</c:v>
                </c:pt>
                <c:pt idx="2">
                  <c:v>859</c:v>
                </c:pt>
                <c:pt idx="3">
                  <c:v>427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Орны фонд ашиглалтын хувь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105</c:v>
                </c:pt>
                <c:pt idx="1">
                  <c:v>90.1</c:v>
                </c:pt>
                <c:pt idx="2">
                  <c:v>65.8</c:v>
                </c:pt>
                <c:pt idx="3">
                  <c:v>76.900000000000006</c:v>
                </c:pt>
                <c:pt idx="4">
                  <c:v>77.5</c:v>
                </c:pt>
                <c:pt idx="5">
                  <c:v>74.599999999999994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Дундаж ор хоног</c:v>
                </c:pt>
              </c:strCache>
            </c:strRef>
          </c:tx>
          <c:spPr>
            <a:ln w="28575">
              <a:solidFill>
                <a:srgbClr val="59F98B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7.6</c:v>
                </c:pt>
                <c:pt idx="1">
                  <c:v>7.7</c:v>
                </c:pt>
                <c:pt idx="2">
                  <c:v>7.6</c:v>
                </c:pt>
                <c:pt idx="3">
                  <c:v>8.1999999999999993</c:v>
                </c:pt>
                <c:pt idx="4">
                  <c:v>7.5</c:v>
                </c:pt>
                <c:pt idx="5">
                  <c:v>7.4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5941504"/>
        <c:axId val="215957888"/>
      </c:lineChart>
      <c:catAx>
        <c:axId val="21594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5957888"/>
        <c:crosses val="autoZero"/>
        <c:auto val="1"/>
        <c:lblAlgn val="ctr"/>
        <c:lblOffset val="100"/>
        <c:noMultiLvlLbl val="0"/>
      </c:catAx>
      <c:valAx>
        <c:axId val="215957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594150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Төрсөн эхийн тоо</c:v>
                </c:pt>
              </c:strCache>
            </c:strRef>
          </c:tx>
          <c:spPr>
            <a:ln w="28575">
              <a:solidFill>
                <a:srgbClr val="52F8F8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1975</c:v>
                </c:pt>
                <c:pt idx="1">
                  <c:v>1907</c:v>
                </c:pt>
                <c:pt idx="2">
                  <c:v>1962</c:v>
                </c:pt>
                <c:pt idx="3">
                  <c:v>1734</c:v>
                </c:pt>
                <c:pt idx="4">
                  <c:v>1581</c:v>
                </c:pt>
                <c:pt idx="5">
                  <c:v>1246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2043264"/>
        <c:axId val="232045952"/>
      </c:lineChart>
      <c:catAx>
        <c:axId val="23204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2045952"/>
        <c:crosses val="autoZero"/>
        <c:auto val="1"/>
        <c:lblAlgn val="ctr"/>
        <c:lblOffset val="100"/>
        <c:noMultiLvlLbl val="0"/>
      </c:catAx>
      <c:valAx>
        <c:axId val="232045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04326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Мэс заслын тоо</c:v>
                </c:pt>
              </c:strCache>
            </c:strRef>
          </c:tx>
          <c:spPr>
            <a:ln w="28575">
              <a:solidFill>
                <a:srgbClr val="B81CE2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1792</c:v>
                </c:pt>
                <c:pt idx="1">
                  <c:v>1810</c:v>
                </c:pt>
                <c:pt idx="2">
                  <c:v>1844</c:v>
                </c:pt>
                <c:pt idx="3">
                  <c:v>1895</c:v>
                </c:pt>
                <c:pt idx="4">
                  <c:v>2210</c:v>
                </c:pt>
                <c:pt idx="5">
                  <c:v>1612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2368384"/>
        <c:axId val="232371328"/>
      </c:lineChart>
      <c:catAx>
        <c:axId val="232368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2371328"/>
        <c:crosses val="autoZero"/>
        <c:auto val="1"/>
        <c:lblAlgn val="ctr"/>
        <c:lblOffset val="100"/>
        <c:noMultiLvlLbl val="0"/>
      </c:catAx>
      <c:valAx>
        <c:axId val="232371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36838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Түргэн тусламж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11163</c:v>
                </c:pt>
                <c:pt idx="1">
                  <c:v>7610</c:v>
                </c:pt>
                <c:pt idx="2">
                  <c:v>9128</c:v>
                </c:pt>
                <c:pt idx="3">
                  <c:v>7704</c:v>
                </c:pt>
                <c:pt idx="4">
                  <c:v>6526</c:v>
                </c:pt>
                <c:pt idx="5">
                  <c:v>6768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2402944"/>
        <c:axId val="232405632"/>
      </c:lineChart>
      <c:catAx>
        <c:axId val="23240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2405632"/>
        <c:crosses val="autoZero"/>
        <c:auto val="1"/>
        <c:lblAlgn val="ctr"/>
        <c:lblOffset val="100"/>
        <c:noMultiLvlLbl val="0"/>
      </c:catAx>
      <c:valAx>
        <c:axId val="232405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40294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Алсын дуудлага</c:v>
                </c:pt>
              </c:strCache>
            </c:strRef>
          </c:tx>
          <c:spPr>
            <a:ln w="28575">
              <a:solidFill>
                <a:srgbClr val="EA6B14"/>
              </a:solidFill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185</c:v>
                </c:pt>
                <c:pt idx="1">
                  <c:v>194</c:v>
                </c:pt>
                <c:pt idx="2">
                  <c:v>178</c:v>
                </c:pt>
                <c:pt idx="3">
                  <c:v>159</c:v>
                </c:pt>
                <c:pt idx="4">
                  <c:v>197</c:v>
                </c:pt>
                <c:pt idx="5">
                  <c:v>171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2453632"/>
        <c:axId val="232460672"/>
      </c:lineChart>
      <c:catAx>
        <c:axId val="23245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32460672"/>
        <c:crosses val="autoZero"/>
        <c:auto val="1"/>
        <c:lblAlgn val="ctr"/>
        <c:lblOffset val="100"/>
        <c:noMultiLvlLbl val="0"/>
      </c:catAx>
      <c:valAx>
        <c:axId val="232460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45363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013024351880481E-2"/>
          <c:y val="0.12234269915723556"/>
          <c:w val="0.94397395129623907"/>
          <c:h val="0.7570774458346993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Нийт нас баралт</c:v>
                </c:pt>
              </c:strCache>
            </c:strRef>
          </c:tx>
          <c:spPr>
            <a:solidFill>
              <a:srgbClr val="FF0000"/>
            </a:solidFill>
            <a:ln w="28575"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1.0329260641025975E-2"/>
                  <c:y val="-1.8540637044013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6766384463096E-2"/>
                  <c:y val="-2.659426733537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976644657441217E-3"/>
                  <c:y val="-2.167293774488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396496698616268E-2"/>
                  <c:y val="-3.17916234244208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119932116422642E-2"/>
                  <c:y val="-1.3320707359335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lt1"/>
              </a:solidFill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54</c:v>
                </c:pt>
                <c:pt idx="1">
                  <c:v>42</c:v>
                </c:pt>
                <c:pt idx="2">
                  <c:v>40</c:v>
                </c:pt>
                <c:pt idx="3">
                  <c:v>74</c:v>
                </c:pt>
                <c:pt idx="4">
                  <c:v>61</c:v>
                </c:pt>
                <c:pt idx="5">
                  <c:v>37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Хоног болоогүй нас баралт</c:v>
                </c:pt>
              </c:strCache>
            </c:strRef>
          </c:tx>
          <c:spPr>
            <a:solidFill>
              <a:srgbClr val="002060"/>
            </a:solidFill>
            <a:ln w="28575">
              <a:solidFill>
                <a:srgbClr val="002060"/>
              </a:solidFill>
            </a:ln>
          </c:spPr>
          <c:invertIfNegative val="0"/>
          <c:dLbls>
            <c:dLbl>
              <c:idx val="0"/>
              <c:layout>
                <c:manualLayout>
                  <c:x val="1.4725030971975151E-2"/>
                  <c:y val="6.76093476402306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446870835612917E-3"/>
                  <c:y val="-4.12582465059502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255459380129064E-2"/>
                  <c:y val="2.08791472552793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8567858100561568E-2"/>
                  <c:y val="-1.0587873578720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4030864489100955E-2"/>
                  <c:y val="-1.2128878658065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17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15</c:v>
                </c:pt>
                <c:pt idx="5">
                  <c:v>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232073472"/>
        <c:axId val="232095744"/>
        <c:axId val="232458880"/>
      </c:bar3DChart>
      <c:catAx>
        <c:axId val="23207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32095744"/>
        <c:crosses val="autoZero"/>
        <c:auto val="1"/>
        <c:lblAlgn val="ctr"/>
        <c:lblOffset val="100"/>
        <c:noMultiLvlLbl val="0"/>
      </c:catAx>
      <c:valAx>
        <c:axId val="232095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073472"/>
        <c:crosses val="autoZero"/>
        <c:crossBetween val="between"/>
      </c:valAx>
      <c:serAx>
        <c:axId val="232458880"/>
        <c:scaling>
          <c:orientation val="minMax"/>
        </c:scaling>
        <c:delete val="1"/>
        <c:axPos val="b"/>
        <c:majorTickMark val="out"/>
        <c:minorTickMark val="none"/>
        <c:tickLblPos val="nextTo"/>
        <c:crossAx val="232095744"/>
        <c:crosses val="autoZero"/>
      </c:serAx>
    </c:plotArea>
    <c:legend>
      <c:legendPos val="t"/>
      <c:layout>
        <c:manualLayout>
          <c:xMode val="edge"/>
          <c:yMode val="edge"/>
          <c:x val="0"/>
          <c:y val="3.5792359223766126E-2"/>
          <c:w val="0.97103850317006368"/>
          <c:h val="0.2196110187858217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solidFill>
        <a:srgbClr val="002060"/>
      </a:solidFill>
    </a:ln>
  </c:spPr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897405411312064E-2"/>
          <c:y val="5.4287346894004135E-2"/>
          <c:w val="0.76356576129741227"/>
          <c:h val="0.578406076819029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Хөрөнгө оруулалт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2021 ОН</c:v>
                </c:pt>
                <c:pt idx="1">
                  <c:v>2022 ОН</c:v>
                </c:pt>
                <c:pt idx="2">
                  <c:v>2023 оны I улирал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1971831902</c:v>
                </c:pt>
                <c:pt idx="1">
                  <c:v>5748434293</c:v>
                </c:pt>
                <c:pt idx="2">
                  <c:v>142125615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32882176"/>
        <c:axId val="232883712"/>
        <c:axId val="232826624"/>
      </c:bar3DChart>
      <c:catAx>
        <c:axId val="2328821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32883712"/>
        <c:crosses val="autoZero"/>
        <c:auto val="1"/>
        <c:lblAlgn val="ctr"/>
        <c:lblOffset val="100"/>
        <c:noMultiLvlLbl val="0"/>
      </c:catAx>
      <c:valAx>
        <c:axId val="232883712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232882176"/>
        <c:crosses val="autoZero"/>
        <c:crossBetween val="between"/>
      </c:valAx>
      <c:serAx>
        <c:axId val="232826624"/>
        <c:scaling>
          <c:orientation val="minMax"/>
        </c:scaling>
        <c:delete val="0"/>
        <c:axPos val="b"/>
        <c:majorTickMark val="none"/>
        <c:minorTickMark val="none"/>
        <c:tickLblPos val="nextTo"/>
        <c:crossAx val="232883712"/>
        <c:crosses val="autoZero"/>
      </c:ser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1"/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83898533880436E-2"/>
          <c:y val="0.20253893236800852"/>
          <c:w val="0.90490139913613166"/>
          <c:h val="0.590743677659855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Нийт тохиолдлын тоо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2"/>
              <c:spPr/>
              <c:txPr>
                <a:bodyPr rot="0" vert="horz"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 rot="0" vert="horz"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39</c:v>
                </c:pt>
                <c:pt idx="1">
                  <c:v>24</c:v>
                </c:pt>
                <c:pt idx="2">
                  <c:v>130</c:v>
                </c:pt>
                <c:pt idx="3">
                  <c:v>370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3B-4011-95FC-FBECFEFEA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4741632"/>
        <c:axId val="244743168"/>
      </c:barChart>
      <c:catAx>
        <c:axId val="24474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600"/>
            </a:pPr>
            <a:endParaRPr lang="en-US"/>
          </a:p>
        </c:txPr>
        <c:crossAx val="244743168"/>
        <c:crosses val="autoZero"/>
        <c:auto val="1"/>
        <c:lblAlgn val="ctr"/>
        <c:lblOffset val="100"/>
        <c:noMultiLvlLbl val="0"/>
      </c:catAx>
      <c:valAx>
        <c:axId val="2447431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4741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776631678188709"/>
          <c:y val="3.1245640196292796E-2"/>
          <c:w val="0.67482313776292313"/>
          <c:h val="0.14205278138634914"/>
        </c:manualLayout>
      </c:layout>
      <c:overlay val="0"/>
      <c:txPr>
        <a:bodyPr rot="0" vert="horz"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Нийлүүлсэн тоног төхөөрөмжийн тоо</c:v>
                </c:pt>
              </c:strCache>
            </c:strRef>
          </c:tx>
          <c:spPr>
            <a:solidFill>
              <a:srgbClr val="7030A0"/>
            </a:solidFill>
            <a:ln w="38100">
              <a:solidFill>
                <a:srgbClr val="7030A0"/>
              </a:solidFill>
            </a:ln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2023.04</c:v>
                </c:pt>
              </c:numCache>
            </c:num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150</c:v>
                </c:pt>
                <c:pt idx="1">
                  <c:v>123</c:v>
                </c:pt>
                <c:pt idx="2">
                  <c:v>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1891584"/>
        <c:axId val="132740608"/>
        <c:axId val="0"/>
      </c:bar3DChart>
      <c:catAx>
        <c:axId val="13189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2740608"/>
        <c:crosses val="autoZero"/>
        <c:auto val="1"/>
        <c:lblAlgn val="ctr"/>
        <c:lblOffset val="100"/>
        <c:noMultiLvlLbl val="0"/>
      </c:catAx>
      <c:valAx>
        <c:axId val="132740608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crossAx val="1318915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Таагүй (хүнд) тохиолдол</c:v>
                </c:pt>
                <c:pt idx="1">
                  <c:v>Ноцтой тохиолдол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8D-4A7B-B99A-245273DA7D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Таагүй (хүнд) тохиолдол</c:v>
                </c:pt>
                <c:pt idx="1">
                  <c:v>Ноцтой тохиолдол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8D-4A7B-B99A-245273DA7D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Таагүй (хүнд) тохиолдол</c:v>
                </c:pt>
                <c:pt idx="1">
                  <c:v>Ноцтой тохиолдол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11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8D-4A7B-B99A-245273DA7D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32291712"/>
        <c:axId val="232301696"/>
      </c:barChart>
      <c:catAx>
        <c:axId val="232291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32301696"/>
        <c:crosses val="autoZero"/>
        <c:auto val="1"/>
        <c:lblAlgn val="ctr"/>
        <c:lblOffset val="100"/>
        <c:noMultiLvlLbl val="0"/>
      </c:catAx>
      <c:valAx>
        <c:axId val="232301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229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725496150092183"/>
          <c:y val="3.423362407217654E-2"/>
          <c:w val="0.6934024509272313"/>
          <c:h val="7.300773201705589E-2"/>
        </c:manualLayout>
      </c:layout>
      <c:overlay val="0"/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673623115046878E-2"/>
          <c:y val="0.20253890503374172"/>
          <c:w val="0.90490139913613166"/>
          <c:h val="0.590743677659855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Нийт эрсдэлийн тоо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2"/>
              <c:spPr/>
              <c:txPr>
                <a:bodyPr rot="0" vert="horz"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 rot="0" vert="horz"/>
                <a:lstStyle/>
                <a:p>
                  <a:pPr>
                    <a:defRPr sz="16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32</c:v>
                </c:pt>
                <c:pt idx="1">
                  <c:v>77</c:v>
                </c:pt>
                <c:pt idx="2">
                  <c:v>359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3B-4011-95FC-FBECFEFEA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540416"/>
        <c:axId val="186541952"/>
      </c:barChart>
      <c:catAx>
        <c:axId val="18654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600"/>
            </a:pPr>
            <a:endParaRPr lang="en-US"/>
          </a:p>
        </c:txPr>
        <c:crossAx val="186541952"/>
        <c:crosses val="autoZero"/>
        <c:auto val="1"/>
        <c:lblAlgn val="ctr"/>
        <c:lblOffset val="100"/>
        <c:noMultiLvlLbl val="0"/>
      </c:catAx>
      <c:valAx>
        <c:axId val="186541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540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776631678188709"/>
          <c:y val="3.1245640196292796E-2"/>
          <c:w val="0.67482313776292313"/>
          <c:h val="0.14205278138634914"/>
        </c:manualLayout>
      </c:layout>
      <c:overlay val="0"/>
      <c:txPr>
        <a:bodyPr rot="0" vert="horz"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mn-MN"/>
              <a:t>Эрсдэлийг эрэмбээр нь харьцуулсан байдал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074999999999999"/>
          <c:y val="0.17171296296296296"/>
          <c:w val="0.75869444444444445"/>
          <c:h val="0.42189122193059203"/>
        </c:manualLayout>
      </c:layout>
      <c:lineChart>
        <c:grouping val="stacked"/>
        <c:varyColors val="0"/>
        <c:ser>
          <c:idx val="0"/>
          <c:order val="0"/>
          <c:tx>
            <c:strRef>
              <c:f>Sheet8!$E$86</c:f>
              <c:strCache>
                <c:ptCount val="1"/>
                <c:pt idx="0">
                  <c:v>2021 он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Sheet8!$D$87:$D$91</c:f>
              <c:strCache>
                <c:ptCount val="4"/>
                <c:pt idx="0">
                  <c:v>Улаан буюу ноцтой</c:v>
                </c:pt>
                <c:pt idx="1">
                  <c:v>Улбар шар буюу өндөр</c:v>
                </c:pt>
                <c:pt idx="2">
                  <c:v>Шар буюу дунд </c:v>
                </c:pt>
                <c:pt idx="3">
                  <c:v>Ногоон буюу бага </c:v>
                </c:pt>
              </c:strCache>
            </c:strRef>
          </c:cat>
          <c:val>
            <c:numRef>
              <c:f>Sheet8!$E$87:$E$91</c:f>
              <c:numCache>
                <c:formatCode>General</c:formatCode>
                <c:ptCount val="5"/>
                <c:pt idx="0">
                  <c:v>1</c:v>
                </c:pt>
                <c:pt idx="1">
                  <c:v>18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7CC-422B-8FC4-6179C8F1B48D}"/>
            </c:ext>
          </c:extLst>
        </c:ser>
        <c:ser>
          <c:idx val="1"/>
          <c:order val="1"/>
          <c:tx>
            <c:strRef>
              <c:f>Sheet8!$F$86</c:f>
              <c:strCache>
                <c:ptCount val="1"/>
                <c:pt idx="0">
                  <c:v>2022 он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Sheet8!$D$87:$D$91</c:f>
              <c:strCache>
                <c:ptCount val="4"/>
                <c:pt idx="0">
                  <c:v>Улаан буюу ноцтой</c:v>
                </c:pt>
                <c:pt idx="1">
                  <c:v>Улбар шар буюу өндөр</c:v>
                </c:pt>
                <c:pt idx="2">
                  <c:v>Шар буюу дунд </c:v>
                </c:pt>
                <c:pt idx="3">
                  <c:v>Ногоон буюу бага </c:v>
                </c:pt>
              </c:strCache>
            </c:strRef>
          </c:cat>
          <c:val>
            <c:numRef>
              <c:f>Sheet8!$F$87:$F$91</c:f>
              <c:numCache>
                <c:formatCode>General</c:formatCode>
                <c:ptCount val="5"/>
                <c:pt idx="0">
                  <c:v>3</c:v>
                </c:pt>
                <c:pt idx="1">
                  <c:v>32</c:v>
                </c:pt>
                <c:pt idx="2">
                  <c:v>33</c:v>
                </c:pt>
                <c:pt idx="3">
                  <c:v>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7CC-422B-8FC4-6179C8F1B48D}"/>
            </c:ext>
          </c:extLst>
        </c:ser>
        <c:ser>
          <c:idx val="2"/>
          <c:order val="2"/>
          <c:tx>
            <c:strRef>
              <c:f>Sheet8!$G$86</c:f>
              <c:strCache>
                <c:ptCount val="1"/>
                <c:pt idx="0">
                  <c:v>2023 он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Sheet8!$D$87:$D$91</c:f>
              <c:strCache>
                <c:ptCount val="4"/>
                <c:pt idx="0">
                  <c:v>Улаан буюу ноцтой</c:v>
                </c:pt>
                <c:pt idx="1">
                  <c:v>Улбар шар буюу өндөр</c:v>
                </c:pt>
                <c:pt idx="2">
                  <c:v>Шар буюу дунд </c:v>
                </c:pt>
                <c:pt idx="3">
                  <c:v>Ногоон буюу бага </c:v>
                </c:pt>
              </c:strCache>
            </c:strRef>
          </c:cat>
          <c:val>
            <c:numRef>
              <c:f>Sheet8!$G$87:$G$91</c:f>
              <c:numCache>
                <c:formatCode>General</c:formatCode>
                <c:ptCount val="5"/>
                <c:pt idx="0">
                  <c:v>22</c:v>
                </c:pt>
                <c:pt idx="1">
                  <c:v>236</c:v>
                </c:pt>
                <c:pt idx="2">
                  <c:v>134</c:v>
                </c:pt>
                <c:pt idx="3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7CC-422B-8FC4-6179C8F1B48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6563968"/>
        <c:axId val="186494976"/>
      </c:lineChart>
      <c:catAx>
        <c:axId val="18656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6494976"/>
        <c:crosses val="autoZero"/>
        <c:auto val="1"/>
        <c:lblAlgn val="ctr"/>
        <c:lblOffset val="100"/>
        <c:noMultiLvlLbl val="0"/>
      </c:catAx>
      <c:valAx>
        <c:axId val="18649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65639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3919618608468"/>
          <c:y val="0.93026283172936719"/>
          <c:w val="0.46121607627830641"/>
          <c:h val="4.1959390492855055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>
              <a:defRPr/>
            </a:pPr>
            <a:r>
              <a:rPr lang="mn-MN"/>
              <a:t>Эрсдэл удирдсан байдал эрэмбээр2023 </a:t>
            </a:r>
            <a:endParaRPr lang="en-US"/>
          </a:p>
        </c:rich>
      </c:tx>
      <c:layout>
        <c:manualLayout>
          <c:xMode val="edge"/>
          <c:yMode val="edge"/>
          <c:x val="0.23101243556904785"/>
          <c:y val="3.186810386565756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Sheet12!$A$42</c:f>
              <c:strCache>
                <c:ptCount val="1"/>
                <c:pt idx="0">
                  <c:v>Ноцтой эрсдэл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Sheet12!$B$41:$E$41</c:f>
              <c:strCache>
                <c:ptCount val="4"/>
                <c:pt idx="0">
                  <c:v>Буурсан</c:v>
                </c:pt>
                <c:pt idx="1">
                  <c:v>Арилсан</c:v>
                </c:pt>
                <c:pt idx="2">
                  <c:v>шилжсэн</c:v>
                </c:pt>
                <c:pt idx="3">
                  <c:v>Шийдэгдээгүй </c:v>
                </c:pt>
              </c:strCache>
            </c:strRef>
          </c:cat>
          <c:val>
            <c:numRef>
              <c:f>Sheet12!$B$42:$E$42</c:f>
              <c:numCache>
                <c:formatCode>General</c:formatCode>
                <c:ptCount val="4"/>
                <c:pt idx="0">
                  <c:v>4</c:v>
                </c:pt>
                <c:pt idx="1">
                  <c:v>10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30-45FF-B044-E5ED58425180}"/>
            </c:ext>
          </c:extLst>
        </c:ser>
        <c:ser>
          <c:idx val="1"/>
          <c:order val="1"/>
          <c:tx>
            <c:strRef>
              <c:f>Sheet12!$A$43</c:f>
              <c:strCache>
                <c:ptCount val="1"/>
                <c:pt idx="0">
                  <c:v>Өндөр эрсдэл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Sheet12!$B$41:$E$41</c:f>
              <c:strCache>
                <c:ptCount val="4"/>
                <c:pt idx="0">
                  <c:v>Буурсан</c:v>
                </c:pt>
                <c:pt idx="1">
                  <c:v>Арилсан</c:v>
                </c:pt>
                <c:pt idx="2">
                  <c:v>шилжсэн</c:v>
                </c:pt>
                <c:pt idx="3">
                  <c:v>Шийдэгдээгүй </c:v>
                </c:pt>
              </c:strCache>
            </c:strRef>
          </c:cat>
          <c:val>
            <c:numRef>
              <c:f>Sheet12!$B$43:$E$43</c:f>
              <c:numCache>
                <c:formatCode>General</c:formatCode>
                <c:ptCount val="4"/>
                <c:pt idx="0">
                  <c:v>63</c:v>
                </c:pt>
                <c:pt idx="1">
                  <c:v>88</c:v>
                </c:pt>
                <c:pt idx="2">
                  <c:v>37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30-45FF-B044-E5ED58425180}"/>
            </c:ext>
          </c:extLst>
        </c:ser>
        <c:ser>
          <c:idx val="2"/>
          <c:order val="2"/>
          <c:tx>
            <c:strRef>
              <c:f>Sheet12!$A$44</c:f>
              <c:strCache>
                <c:ptCount val="1"/>
                <c:pt idx="0">
                  <c:v>Дунд эрсдэл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Sheet12!$B$41:$E$41</c:f>
              <c:strCache>
                <c:ptCount val="4"/>
                <c:pt idx="0">
                  <c:v>Буурсан</c:v>
                </c:pt>
                <c:pt idx="1">
                  <c:v>Арилсан</c:v>
                </c:pt>
                <c:pt idx="2">
                  <c:v>шилжсэн</c:v>
                </c:pt>
                <c:pt idx="3">
                  <c:v>Шийдэгдээгүй </c:v>
                </c:pt>
              </c:strCache>
            </c:strRef>
          </c:cat>
          <c:val>
            <c:numRef>
              <c:f>Sheet12!$B$44:$E$44</c:f>
              <c:numCache>
                <c:formatCode>General</c:formatCode>
                <c:ptCount val="4"/>
                <c:pt idx="0">
                  <c:v>31</c:v>
                </c:pt>
                <c:pt idx="1">
                  <c:v>36</c:v>
                </c:pt>
                <c:pt idx="2">
                  <c:v>24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30-45FF-B044-E5ED584251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6612352"/>
        <c:axId val="186622336"/>
        <c:axId val="0"/>
      </c:bar3DChart>
      <c:catAx>
        <c:axId val="186612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6622336"/>
        <c:crosses val="autoZero"/>
        <c:auto val="1"/>
        <c:lblAlgn val="ctr"/>
        <c:lblOffset val="100"/>
        <c:noMultiLvlLbl val="0"/>
      </c:catAx>
      <c:valAx>
        <c:axId val="186622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66123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="1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Ирсэн өргөдөл гомдол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Бичгээр</c:v>
                </c:pt>
                <c:pt idx="1">
                  <c:v>Амаар буюу биечлэн </c:v>
                </c:pt>
                <c:pt idx="2">
                  <c:v>ЗГ-ын 11-11</c:v>
                </c:pt>
                <c:pt idx="3">
                  <c:v>Ховд аймаг 11-11</c:v>
                </c:pt>
                <c:pt idx="4">
                  <c:v>Утсаар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</c:v>
                </c:pt>
                <c:pt idx="1">
                  <c:v>24</c:v>
                </c:pt>
                <c:pt idx="2">
                  <c:v>1</c:v>
                </c:pt>
                <c:pt idx="3">
                  <c:v>4</c:v>
                </c:pt>
                <c:pt idx="4">
                  <c:v>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5162368"/>
        <c:axId val="245163904"/>
      </c:lineChart>
      <c:catAx>
        <c:axId val="2451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5163904"/>
        <c:crosses val="autoZero"/>
        <c:auto val="1"/>
        <c:lblAlgn val="ctr"/>
        <c:lblOffset val="100"/>
        <c:noMultiLvlLbl val="0"/>
      </c:catAx>
      <c:valAx>
        <c:axId val="245163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451623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Тоо</c:v>
                </c:pt>
              </c:strCache>
            </c:strRef>
          </c:tx>
          <c:spPr>
            <a:solidFill>
              <a:srgbClr val="7EE2FA"/>
            </a:solidFill>
            <a:ln w="28575">
              <a:solidFill>
                <a:srgbClr val="7EE2FA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Харилцаа хандлага, ёс зүй</c:v>
                </c:pt>
                <c:pt idx="1">
                  <c:v>Хүлээгдэлтэй холбоотой</c:v>
                </c:pt>
                <c:pt idx="2">
                  <c:v>Тусламж, үйлчилгээтэй холбоотой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26</c:v>
                </c:pt>
                <c:pt idx="1">
                  <c:v>3</c:v>
                </c:pt>
                <c:pt idx="2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Хувь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0"/>
              <c:layout>
                <c:manualLayout>
                  <c:x val="-2.6027425802196347E-2"/>
                  <c:y val="-4.8844129110887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851349757933671E-3"/>
                  <c:y val="-8.4120444579861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943428918471825E-2"/>
                  <c:y val="-0.113969634592070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Харилцаа хандлага, ёс зүй</c:v>
                </c:pt>
                <c:pt idx="1">
                  <c:v>Хүлээгдэлтэй холбоотой</c:v>
                </c:pt>
                <c:pt idx="2">
                  <c:v>Тусламж, үйлчилгээтэй холбоотой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 formatCode="0">
                  <c:v>59.090909090909093</c:v>
                </c:pt>
                <c:pt idx="1">
                  <c:v>6.8181818181818183</c:v>
                </c:pt>
                <c:pt idx="2" formatCode="General">
                  <c:v>12.4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245245056"/>
        <c:axId val="245277824"/>
        <c:axId val="0"/>
      </c:bar3DChart>
      <c:catAx>
        <c:axId val="24524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245277824"/>
        <c:crosses val="autoZero"/>
        <c:auto val="1"/>
        <c:lblAlgn val="ctr"/>
        <c:lblOffset val="100"/>
        <c:noMultiLvlLbl val="0"/>
      </c:catAx>
      <c:valAx>
        <c:axId val="245277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4524505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400" b="1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13314683297721"/>
          <c:y val="2.4649381531027095E-2"/>
          <c:w val="0.81967244513571502"/>
          <c:h val="0.671811499339433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 w="28575">
              <a:solidFill>
                <a:srgbClr val="7EE2FA"/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Ирсэн өргөдөл, гомдол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44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Ирсэн өргөдөл, гомдол</c:v>
                </c:pt>
              </c:strCache>
            </c:strRef>
          </c:cat>
          <c:val>
            <c:numRef>
              <c:f>Sheet1!$C$2</c:f>
              <c:numCache>
                <c:formatCode>0</c:formatCode>
                <c:ptCount val="1"/>
                <c:pt idx="0">
                  <c:v>44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2023 он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Ирсэн өргөдөл, гомдол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245301248"/>
        <c:axId val="245302784"/>
        <c:axId val="245166528"/>
      </c:bar3DChart>
      <c:catAx>
        <c:axId val="245301248"/>
        <c:scaling>
          <c:orientation val="minMax"/>
        </c:scaling>
        <c:delete val="0"/>
        <c:axPos val="b"/>
        <c:majorTickMark val="none"/>
        <c:minorTickMark val="none"/>
        <c:tickLblPos val="nextTo"/>
        <c:crossAx val="245302784"/>
        <c:crosses val="autoZero"/>
        <c:auto val="1"/>
        <c:lblAlgn val="ctr"/>
        <c:lblOffset val="100"/>
        <c:noMultiLvlLbl val="0"/>
      </c:catAx>
      <c:valAx>
        <c:axId val="245302784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crossAx val="245301248"/>
        <c:crosses val="autoZero"/>
        <c:crossBetween val="between"/>
      </c:valAx>
      <c:serAx>
        <c:axId val="245166528"/>
        <c:scaling>
          <c:orientation val="minMax"/>
        </c:scaling>
        <c:delete val="1"/>
        <c:axPos val="b"/>
        <c:majorTickMark val="out"/>
        <c:minorTickMark val="none"/>
        <c:tickLblPos val="nextTo"/>
        <c:crossAx val="245302784"/>
        <c:crosses val="autoZero"/>
      </c:ser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400" b="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Эм, эмнэлгийн хэрэгслийн зарцуулалт (Тэрбум.төг)</c:v>
                </c:pt>
              </c:strCache>
            </c:strRef>
          </c:tx>
          <c:spPr>
            <a:solidFill>
              <a:srgbClr val="002060"/>
            </a:solidFill>
            <a:ln w="38100">
              <a:solidFill>
                <a:schemeClr val="accent1">
                  <a:lumMod val="50000"/>
                </a:schemeClr>
              </a:solidFill>
            </a:ln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2023.09</c:v>
                </c:pt>
              </c:numCache>
            </c:numRef>
          </c:cat>
          <c:val>
            <c:numRef>
              <c:f>Sheet1!$B$2:$B$4</c:f>
              <c:numCache>
                <c:formatCode>_(* #,##0.0_);_(* \(#,##0.0\);_(* "-"??_);_(@_)</c:formatCode>
                <c:ptCount val="3"/>
                <c:pt idx="0">
                  <c:v>4.6033967499999999</c:v>
                </c:pt>
                <c:pt idx="1">
                  <c:v>4.5238425539999998</c:v>
                </c:pt>
                <c:pt idx="2">
                  <c:v>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43050240"/>
        <c:axId val="143176064"/>
        <c:axId val="0"/>
      </c:bar3DChart>
      <c:catAx>
        <c:axId val="14305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43176064"/>
        <c:crosses val="autoZero"/>
        <c:auto val="1"/>
        <c:lblAlgn val="ctr"/>
        <c:lblOffset val="100"/>
        <c:noMultiLvlLbl val="0"/>
      </c:catAx>
      <c:valAx>
        <c:axId val="143176064"/>
        <c:scaling>
          <c:orientation val="minMax"/>
        </c:scaling>
        <c:delete val="0"/>
        <c:axPos val="l"/>
        <c:numFmt formatCode="_(* #,##0.0_);_(* \(#,##0.0\);_(* &quot;-&quot;??_);_(@_)" sourceLinked="1"/>
        <c:majorTickMark val="none"/>
        <c:minorTickMark val="none"/>
        <c:tickLblPos val="nextTo"/>
        <c:crossAx val="1430502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Мэргэшсэн мэргэжилтэн бэлтгэсэн тоо</c:v>
                </c:pt>
              </c:strCache>
            </c:strRef>
          </c:tx>
          <c:spPr>
            <a:solidFill>
              <a:srgbClr val="00B050"/>
            </a:solidFill>
            <a:ln w="38100">
              <a:solidFill>
                <a:srgbClr val="00B050"/>
              </a:solidFill>
            </a:ln>
          </c:spPr>
          <c:invertIfNegative val="0"/>
          <c:dLbls>
            <c:spPr>
              <a:solidFill>
                <a:schemeClr val="lt1"/>
              </a:solidFill>
              <a:ln w="127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2023.04</c:v>
                </c:pt>
              </c:numCache>
            </c:num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27</c:v>
                </c:pt>
                <c:pt idx="1">
                  <c:v>30</c:v>
                </c:pt>
                <c:pt idx="2">
                  <c:v>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15911040"/>
        <c:axId val="215931136"/>
        <c:axId val="0"/>
      </c:bar3DChart>
      <c:catAx>
        <c:axId val="21591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5931136"/>
        <c:crosses val="autoZero"/>
        <c:auto val="1"/>
        <c:lblAlgn val="ctr"/>
        <c:lblOffset val="100"/>
        <c:noMultiLvlLbl val="0"/>
      </c:catAx>
      <c:valAx>
        <c:axId val="215931136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crossAx val="2159110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002060"/>
          </a:solidFill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644025125487613E-2"/>
          <c:y val="0"/>
          <c:w val="0.9047119497490248"/>
          <c:h val="0.7126935708647220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89411</c:v>
                </c:pt>
                <c:pt idx="1">
                  <c:v>82608</c:v>
                </c:pt>
                <c:pt idx="2">
                  <c:v>87240</c:v>
                </c:pt>
                <c:pt idx="3">
                  <c:v>81520</c:v>
                </c:pt>
                <c:pt idx="4">
                  <c:v>134585</c:v>
                </c:pt>
                <c:pt idx="5">
                  <c:v>90563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16532480"/>
        <c:axId val="216534016"/>
        <c:axId val="215915584"/>
      </c:bar3DChart>
      <c:catAx>
        <c:axId val="21653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216534016"/>
        <c:crosses val="autoZero"/>
        <c:auto val="1"/>
        <c:lblAlgn val="ctr"/>
        <c:lblOffset val="100"/>
        <c:noMultiLvlLbl val="0"/>
      </c:catAx>
      <c:valAx>
        <c:axId val="2165340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6532480"/>
        <c:crosses val="autoZero"/>
        <c:crossBetween val="between"/>
      </c:valAx>
      <c:serAx>
        <c:axId val="215915584"/>
        <c:scaling>
          <c:orientation val="minMax"/>
        </c:scaling>
        <c:delete val="1"/>
        <c:axPos val="b"/>
        <c:majorTickMark val="out"/>
        <c:minorTickMark val="none"/>
        <c:tickLblPos val="nextTo"/>
        <c:crossAx val="2165340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644025125487613E-2"/>
          <c:y val="0"/>
          <c:w val="0.92470245770317572"/>
          <c:h val="0.7126935708647220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89411</c:v>
                </c:pt>
                <c:pt idx="1">
                  <c:v>82608</c:v>
                </c:pt>
                <c:pt idx="2">
                  <c:v>87240</c:v>
                </c:pt>
                <c:pt idx="3">
                  <c:v>81520</c:v>
                </c:pt>
                <c:pt idx="4">
                  <c:v>134585</c:v>
                </c:pt>
                <c:pt idx="5">
                  <c:v>10761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16576000"/>
        <c:axId val="216577536"/>
        <c:axId val="215978432"/>
      </c:bar3DChart>
      <c:catAx>
        <c:axId val="216576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216577536"/>
        <c:crosses val="autoZero"/>
        <c:auto val="1"/>
        <c:lblAlgn val="ctr"/>
        <c:lblOffset val="100"/>
        <c:noMultiLvlLbl val="0"/>
      </c:catAx>
      <c:valAx>
        <c:axId val="216577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6576000"/>
        <c:crosses val="autoZero"/>
        <c:crossBetween val="between"/>
      </c:valAx>
      <c:serAx>
        <c:axId val="215978432"/>
        <c:scaling>
          <c:orientation val="minMax"/>
        </c:scaling>
        <c:delete val="1"/>
        <c:axPos val="b"/>
        <c:majorTickMark val="out"/>
        <c:minorTickMark val="none"/>
        <c:tickLblPos val="nextTo"/>
        <c:crossAx val="21657753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644025125487613E-2"/>
          <c:y val="0"/>
          <c:w val="0.90904322476043276"/>
          <c:h val="0.8519320540682773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Баян-Өлгий</c:v>
                </c:pt>
                <c:pt idx="1">
                  <c:v>Увс</c:v>
                </c:pt>
                <c:pt idx="2">
                  <c:v>Завхан</c:v>
                </c:pt>
                <c:pt idx="3">
                  <c:v>Говь-Алтай</c:v>
                </c:pt>
                <c:pt idx="4">
                  <c:v>Бусад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23.9</c:v>
                </c:pt>
                <c:pt idx="1">
                  <c:v>18.5</c:v>
                </c:pt>
                <c:pt idx="2">
                  <c:v>5.8</c:v>
                </c:pt>
                <c:pt idx="3">
                  <c:v>7.9</c:v>
                </c:pt>
                <c:pt idx="4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28000896"/>
        <c:axId val="228002432"/>
        <c:axId val="215916032"/>
      </c:bar3DChart>
      <c:catAx>
        <c:axId val="22800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228002432"/>
        <c:crosses val="autoZero"/>
        <c:auto val="1"/>
        <c:lblAlgn val="ctr"/>
        <c:lblOffset val="100"/>
        <c:noMultiLvlLbl val="0"/>
      </c:catAx>
      <c:valAx>
        <c:axId val="228002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000896"/>
        <c:crosses val="autoZero"/>
        <c:crossBetween val="between"/>
      </c:valAx>
      <c:serAx>
        <c:axId val="215916032"/>
        <c:scaling>
          <c:orientation val="minMax"/>
        </c:scaling>
        <c:delete val="1"/>
        <c:axPos val="b"/>
        <c:majorTickMark val="out"/>
        <c:minorTickMark val="none"/>
        <c:tickLblPos val="nextTo"/>
        <c:crossAx val="22800243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644025125487613E-2"/>
          <c:y val="0"/>
          <c:w val="0.90904322476043276"/>
          <c:h val="0.8519320540682773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Баян-Өлгий</c:v>
                </c:pt>
                <c:pt idx="1">
                  <c:v>Увс</c:v>
                </c:pt>
                <c:pt idx="2">
                  <c:v>Завхан</c:v>
                </c:pt>
                <c:pt idx="3">
                  <c:v>Говь-Алтай</c:v>
                </c:pt>
                <c:pt idx="4">
                  <c:v>Бусад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23.9</c:v>
                </c:pt>
                <c:pt idx="1">
                  <c:v>18</c:v>
                </c:pt>
                <c:pt idx="2">
                  <c:v>5.8</c:v>
                </c:pt>
                <c:pt idx="3">
                  <c:v>7.9</c:v>
                </c:pt>
                <c:pt idx="4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28023680"/>
        <c:axId val="228066432"/>
        <c:axId val="216594176"/>
      </c:bar3DChart>
      <c:catAx>
        <c:axId val="228023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228066432"/>
        <c:crosses val="autoZero"/>
        <c:auto val="1"/>
        <c:lblAlgn val="ctr"/>
        <c:lblOffset val="100"/>
        <c:noMultiLvlLbl val="0"/>
      </c:catAx>
      <c:valAx>
        <c:axId val="228066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8023680"/>
        <c:crosses val="autoZero"/>
        <c:crossBetween val="between"/>
      </c:valAx>
      <c:serAx>
        <c:axId val="216594176"/>
        <c:scaling>
          <c:orientation val="minMax"/>
        </c:scaling>
        <c:delete val="1"/>
        <c:axPos val="b"/>
        <c:majorTickMark val="out"/>
        <c:minorTickMark val="none"/>
        <c:tickLblPos val="nextTo"/>
        <c:crossAx val="22806643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644025125487613E-2"/>
          <c:y val="0"/>
          <c:w val="0.9047119497490248"/>
          <c:h val="0.7126935708647220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17188</c:v>
                </c:pt>
                <c:pt idx="1">
                  <c:v>6642</c:v>
                </c:pt>
                <c:pt idx="2">
                  <c:v>9308</c:v>
                </c:pt>
                <c:pt idx="3">
                  <c:v>11077</c:v>
                </c:pt>
                <c:pt idx="4">
                  <c:v>14014</c:v>
                </c:pt>
                <c:pt idx="5">
                  <c:v>7153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32206336"/>
        <c:axId val="232207872"/>
        <c:axId val="232218624"/>
      </c:bar3DChart>
      <c:catAx>
        <c:axId val="23220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232207872"/>
        <c:crosses val="autoZero"/>
        <c:auto val="1"/>
        <c:lblAlgn val="ctr"/>
        <c:lblOffset val="100"/>
        <c:noMultiLvlLbl val="0"/>
      </c:catAx>
      <c:valAx>
        <c:axId val="2322078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2206336"/>
        <c:crosses val="autoZero"/>
        <c:crossBetween val="between"/>
      </c:valAx>
      <c:serAx>
        <c:axId val="232218624"/>
        <c:scaling>
          <c:orientation val="minMax"/>
        </c:scaling>
        <c:delete val="1"/>
        <c:axPos val="b"/>
        <c:majorTickMark val="out"/>
        <c:minorTickMark val="none"/>
        <c:tickLblPos val="nextTo"/>
        <c:crossAx val="23220787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210" cy="466164"/>
          </a:xfrm>
          <a:prstGeom prst="rect">
            <a:avLst/>
          </a:prstGeom>
        </p:spPr>
        <p:txBody>
          <a:bodyPr vert="horz" lIns="87453" tIns="43727" rIns="87453" bIns="43727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259" y="2"/>
            <a:ext cx="2972210" cy="466164"/>
          </a:xfrm>
          <a:prstGeom prst="rect">
            <a:avLst/>
          </a:prstGeom>
        </p:spPr>
        <p:txBody>
          <a:bodyPr vert="horz" lIns="87453" tIns="43727" rIns="87453" bIns="43727" rtlCol="0"/>
          <a:lstStyle>
            <a:lvl1pPr algn="r">
              <a:defRPr sz="1100"/>
            </a:lvl1pPr>
          </a:lstStyle>
          <a:p>
            <a:fld id="{AC52EE84-6D1A-4D02-806F-A1E4E569046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125"/>
            <a:ext cx="2972210" cy="466164"/>
          </a:xfrm>
          <a:prstGeom prst="rect">
            <a:avLst/>
          </a:prstGeom>
        </p:spPr>
        <p:txBody>
          <a:bodyPr vert="horz" lIns="87453" tIns="43727" rIns="87453" bIns="43727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259" y="8846125"/>
            <a:ext cx="2972210" cy="466164"/>
          </a:xfrm>
          <a:prstGeom prst="rect">
            <a:avLst/>
          </a:prstGeom>
        </p:spPr>
        <p:txBody>
          <a:bodyPr vert="horz" lIns="87453" tIns="43727" rIns="87453" bIns="43727" rtlCol="0" anchor="b"/>
          <a:lstStyle>
            <a:lvl1pPr algn="r">
              <a:defRPr sz="1100"/>
            </a:lvl1pPr>
          </a:lstStyle>
          <a:p>
            <a:fld id="{352BA2B6-3271-4709-8F3F-1FAC815E3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579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799" cy="467310"/>
          </a:xfrm>
          <a:prstGeom prst="rect">
            <a:avLst/>
          </a:prstGeom>
        </p:spPr>
        <p:txBody>
          <a:bodyPr vert="horz" lIns="90121" tIns="45060" rIns="90121" bIns="4506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799" cy="467310"/>
          </a:xfrm>
          <a:prstGeom prst="rect">
            <a:avLst/>
          </a:prstGeom>
        </p:spPr>
        <p:txBody>
          <a:bodyPr vert="horz" lIns="90121" tIns="45060" rIns="90121" bIns="45060" rtlCol="0"/>
          <a:lstStyle>
            <a:lvl1pPr algn="r">
              <a:defRPr sz="1100"/>
            </a:lvl1pPr>
          </a:lstStyle>
          <a:p>
            <a:fld id="{BE8CA465-AAA6-4ACC-B721-FA4DCA7B7045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62050"/>
            <a:ext cx="5454650" cy="3146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21" tIns="45060" rIns="90121" bIns="450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vert="horz" lIns="90121" tIns="45060" rIns="90121" bIns="4506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6555"/>
            <a:ext cx="2971799" cy="467310"/>
          </a:xfrm>
          <a:prstGeom prst="rect">
            <a:avLst/>
          </a:prstGeom>
        </p:spPr>
        <p:txBody>
          <a:bodyPr vert="horz" lIns="90121" tIns="45060" rIns="90121" bIns="4506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46555"/>
            <a:ext cx="2971799" cy="467310"/>
          </a:xfrm>
          <a:prstGeom prst="rect">
            <a:avLst/>
          </a:prstGeom>
        </p:spPr>
        <p:txBody>
          <a:bodyPr vert="horz" lIns="90121" tIns="45060" rIns="90121" bIns="45060" rtlCol="0" anchor="b"/>
          <a:lstStyle>
            <a:lvl1pPr algn="r">
              <a:defRPr sz="1100"/>
            </a:lvl1pPr>
          </a:lstStyle>
          <a:p>
            <a:fld id="{A281C566-4580-47E2-876C-FBB00756B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343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6720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03" name="Google Shape;103;p1:notes"/>
          <p:cNvSpPr txBox="1">
            <a:spLocks noGrp="1"/>
          </p:cNvSpPr>
          <p:nvPr>
            <p:ph type="sldNum" idx="12"/>
          </p:nvPr>
        </p:nvSpPr>
        <p:spPr>
          <a:xfrm>
            <a:off x="3884259" y="8846124"/>
            <a:ext cx="2972210" cy="46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b" anchorCtr="0">
            <a:noAutofit/>
          </a:bodyPr>
          <a:lstStyle/>
          <a:p>
            <a:pPr>
              <a:buSzPts val="1200"/>
            </a:pPr>
            <a:fld id="{00000000-1234-1234-1234-123412341234}" type="slidenum">
              <a:rPr lang="mn-M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buSzPts val="1200"/>
              </a:pPr>
              <a:t>1</a:t>
            </a:fld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3:notes"/>
          <p:cNvSpPr txBox="1">
            <a:spLocks noGrp="1"/>
          </p:cNvSpPr>
          <p:nvPr>
            <p:ph type="body" idx="1"/>
          </p:nvPr>
        </p:nvSpPr>
        <p:spPr>
          <a:xfrm>
            <a:off x="686721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spcBef>
                <a:spcPts val="344"/>
              </a:spcBef>
              <a:buSzPts val="1400"/>
            </a:pPr>
            <a:endParaRPr/>
          </a:p>
        </p:txBody>
      </p:sp>
      <p:sp>
        <p:nvSpPr>
          <p:cNvPr id="564" name="Google Shape;5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18b9cfedac_0_70:notes"/>
          <p:cNvSpPr txBox="1">
            <a:spLocks noGrp="1"/>
          </p:cNvSpPr>
          <p:nvPr>
            <p:ph type="body" idx="1"/>
          </p:nvPr>
        </p:nvSpPr>
        <p:spPr>
          <a:xfrm>
            <a:off x="686720" y="4482119"/>
            <a:ext cx="5484681" cy="366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56" tIns="45328" rIns="90656" bIns="45328" anchor="t" anchorCtr="0">
            <a:noAutofit/>
          </a:bodyPr>
          <a:lstStyle/>
          <a:p>
            <a:pPr>
              <a:spcBef>
                <a:spcPts val="353"/>
              </a:spcBef>
              <a:buSzPts val="1400"/>
            </a:pPr>
            <a:endParaRPr/>
          </a:p>
        </p:txBody>
      </p:sp>
      <p:sp>
        <p:nvSpPr>
          <p:cNvPr id="488" name="Google Shape;488;g118b9cfeda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:notes"/>
          <p:cNvSpPr txBox="1">
            <a:spLocks noGrp="1"/>
          </p:cNvSpPr>
          <p:nvPr>
            <p:ph type="body" idx="1"/>
          </p:nvPr>
        </p:nvSpPr>
        <p:spPr>
          <a:xfrm>
            <a:off x="686720" y="4482119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56" tIns="45328" rIns="90656" bIns="45328" anchor="t" anchorCtr="0">
            <a:noAutofit/>
          </a:bodyPr>
          <a:lstStyle/>
          <a:p>
            <a:pPr>
              <a:spcBef>
                <a:spcPts val="353"/>
              </a:spcBef>
              <a:buSzPts val="1400"/>
            </a:pPr>
            <a:endParaRPr/>
          </a:p>
        </p:txBody>
      </p:sp>
      <p:sp>
        <p:nvSpPr>
          <p:cNvPr id="501" name="Google Shape;5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94819e13f_0_16:notes"/>
          <p:cNvSpPr txBox="1">
            <a:spLocks noGrp="1"/>
          </p:cNvSpPr>
          <p:nvPr>
            <p:ph type="body" idx="1"/>
          </p:nvPr>
        </p:nvSpPr>
        <p:spPr>
          <a:xfrm>
            <a:off x="686720" y="4482119"/>
            <a:ext cx="5484681" cy="366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56" tIns="45328" rIns="90656" bIns="45328" anchor="t" anchorCtr="0">
            <a:noAutofit/>
          </a:bodyPr>
          <a:lstStyle/>
          <a:p>
            <a:pPr>
              <a:spcBef>
                <a:spcPts val="353"/>
              </a:spcBef>
              <a:buSzPts val="1400"/>
            </a:pPr>
            <a:endParaRPr/>
          </a:p>
        </p:txBody>
      </p:sp>
      <p:sp>
        <p:nvSpPr>
          <p:cNvPr id="524" name="Google Shape;524;g1194819e1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194819e13f_0_42:notes"/>
          <p:cNvSpPr txBox="1">
            <a:spLocks noGrp="1"/>
          </p:cNvSpPr>
          <p:nvPr>
            <p:ph type="body" idx="1"/>
          </p:nvPr>
        </p:nvSpPr>
        <p:spPr>
          <a:xfrm>
            <a:off x="686720" y="4482119"/>
            <a:ext cx="5484681" cy="366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56" tIns="45328" rIns="90656" bIns="45328" anchor="t" anchorCtr="0">
            <a:noAutofit/>
          </a:bodyPr>
          <a:lstStyle/>
          <a:p>
            <a:pPr>
              <a:spcBef>
                <a:spcPts val="353"/>
              </a:spcBef>
              <a:buSzPts val="1400"/>
            </a:pPr>
            <a:endParaRPr/>
          </a:p>
        </p:txBody>
      </p:sp>
      <p:sp>
        <p:nvSpPr>
          <p:cNvPr id="538" name="Google Shape;538;g1194819e13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3:notes"/>
          <p:cNvSpPr txBox="1">
            <a:spLocks noGrp="1"/>
          </p:cNvSpPr>
          <p:nvPr>
            <p:ph type="body" idx="1"/>
          </p:nvPr>
        </p:nvSpPr>
        <p:spPr>
          <a:xfrm>
            <a:off x="686721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spcBef>
                <a:spcPts val="344"/>
              </a:spcBef>
              <a:buSzPts val="1400"/>
            </a:pPr>
            <a:endParaRPr/>
          </a:p>
        </p:txBody>
      </p:sp>
      <p:sp>
        <p:nvSpPr>
          <p:cNvPr id="564" name="Google Shape;5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662194" y="4308882"/>
            <a:ext cx="5297552" cy="408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439" tIns="87439" rIns="87439" bIns="87439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22" name="Google Shape;2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3538" y="681038"/>
            <a:ext cx="5894387" cy="3400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6720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spcBef>
                <a:spcPts val="344"/>
              </a:spcBef>
              <a:buSzPts val="1400"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6720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27" name="Google Shape;127;p3:notes"/>
          <p:cNvSpPr txBox="1">
            <a:spLocks noGrp="1"/>
          </p:cNvSpPr>
          <p:nvPr>
            <p:ph type="sldNum" idx="12"/>
          </p:nvPr>
        </p:nvSpPr>
        <p:spPr>
          <a:xfrm>
            <a:off x="3884259" y="8846124"/>
            <a:ext cx="2972210" cy="46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mn-MN"/>
              <a:pPr>
                <a:buSzPts val="1400"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6720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51" name="Google Shape;151;p4:notes"/>
          <p:cNvSpPr txBox="1">
            <a:spLocks noGrp="1"/>
          </p:cNvSpPr>
          <p:nvPr>
            <p:ph type="sldNum" idx="12"/>
          </p:nvPr>
        </p:nvSpPr>
        <p:spPr>
          <a:xfrm>
            <a:off x="3884259" y="8846124"/>
            <a:ext cx="2972210" cy="46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mn-MN"/>
              <a:pPr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6720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spcBef>
                <a:spcPts val="344"/>
              </a:spcBef>
              <a:buSzPts val="1400"/>
            </a:pPr>
            <a:endParaRPr/>
          </a:p>
        </p:txBody>
      </p:sp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6720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27" name="Google Shape;127;p3:notes"/>
          <p:cNvSpPr txBox="1">
            <a:spLocks noGrp="1"/>
          </p:cNvSpPr>
          <p:nvPr>
            <p:ph type="sldNum" idx="12"/>
          </p:nvPr>
        </p:nvSpPr>
        <p:spPr>
          <a:xfrm>
            <a:off x="3884259" y="8846124"/>
            <a:ext cx="2972210" cy="46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mn-MN"/>
              <a:pPr>
                <a:buSzPts val="1400"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6720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27" name="Google Shape;127;p3:notes"/>
          <p:cNvSpPr txBox="1">
            <a:spLocks noGrp="1"/>
          </p:cNvSpPr>
          <p:nvPr>
            <p:ph type="sldNum" idx="12"/>
          </p:nvPr>
        </p:nvSpPr>
        <p:spPr>
          <a:xfrm>
            <a:off x="3884259" y="8846124"/>
            <a:ext cx="2972210" cy="46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mn-MN"/>
              <a:pPr>
                <a:buSzPts val="1400"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6721" y="4482120"/>
            <a:ext cx="5484561" cy="366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27" name="Google Shape;127;p3:notes"/>
          <p:cNvSpPr txBox="1">
            <a:spLocks noGrp="1"/>
          </p:cNvSpPr>
          <p:nvPr>
            <p:ph type="sldNum" idx="12"/>
          </p:nvPr>
        </p:nvSpPr>
        <p:spPr>
          <a:xfrm>
            <a:off x="3884260" y="8846125"/>
            <a:ext cx="2972210" cy="467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19" tIns="44210" rIns="88419" bIns="4421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mn-MN"/>
              <a:pPr>
                <a:buSzPts val="1400"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194819e13f_0_0:notes"/>
          <p:cNvSpPr txBox="1">
            <a:spLocks noGrp="1"/>
          </p:cNvSpPr>
          <p:nvPr>
            <p:ph type="body" idx="1"/>
          </p:nvPr>
        </p:nvSpPr>
        <p:spPr>
          <a:xfrm>
            <a:off x="686720" y="4482119"/>
            <a:ext cx="5484681" cy="3667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656" tIns="45328" rIns="90656" bIns="45328" anchor="t" anchorCtr="0">
            <a:noAutofit/>
          </a:bodyPr>
          <a:lstStyle/>
          <a:p>
            <a:pPr>
              <a:spcBef>
                <a:spcPts val="353"/>
              </a:spcBef>
              <a:buSzPts val="1400"/>
            </a:pPr>
            <a:endParaRPr/>
          </a:p>
        </p:txBody>
      </p:sp>
      <p:sp>
        <p:nvSpPr>
          <p:cNvPr id="472" name="Google Shape;472;g1194819e1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63638"/>
            <a:ext cx="54483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CDE49-F73F-2EE0-5475-A3558291E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34CB4E-752C-868C-B588-A619B8ED7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7"/>
            <a:ext cx="89154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3D998-4F51-99C0-2996-764D3988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9AE18-A0BD-42B9-8743-EEB31FF326A5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FD36C3-6EB4-7F64-1186-B06B6995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C38D56-1F26-90D0-816E-10CD21972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5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1DB77F-87BB-5FDE-9AE7-886484DB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263D08-1F62-7087-494D-53E68E5F1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B30E67-835B-4428-EDB3-6DE4B07F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F787-9175-4227-9A80-F8DE2E6223E5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611D25-3C58-B798-AEE8-2D8E80F4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80E27-B35D-1D69-8FDE-61A55D4C8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0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6C55A7B-5D52-8C03-D5E6-091453315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06777" y="365125"/>
            <a:ext cx="256317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A10642-A34D-0369-B629-3C25A2D1D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7244" y="365125"/>
            <a:ext cx="754094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C85DE7-7DD6-7586-CF1E-3D085A5D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3D873-C905-41B0-B496-457521851765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307B48-6CBB-F11A-DDCE-8431433F0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2E796-87E5-56E0-8DFA-57BF609D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8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Picture  and Content Layout">
  <p:cSld name="Right Picture  and Content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/>
          <p:nvPr/>
        </p:nvSpPr>
        <p:spPr>
          <a:xfrm>
            <a:off x="11067893" y="6246284"/>
            <a:ext cx="819308" cy="2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29;p20" descr="Rectangle shape"/>
          <p:cNvSpPr/>
          <p:nvPr/>
        </p:nvSpPr>
        <p:spPr>
          <a:xfrm>
            <a:off x="0" y="2817284"/>
            <a:ext cx="2988310" cy="2010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840702" y="3095993"/>
            <a:ext cx="5111106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599846" lvl="0" indent="-299923" algn="l">
              <a:lnSpc>
                <a:spcPct val="100000"/>
              </a:lnSpc>
              <a:spcBef>
                <a:spcPts val="354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 i="1">
                <a:solidFill>
                  <a:schemeClr val="dk1"/>
                </a:solidFill>
              </a:defRPr>
            </a:lvl1pPr>
            <a:lvl2pPr marL="1199693" lvl="1" indent="-299923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799539" lvl="2" indent="-299923" algn="l">
              <a:lnSpc>
                <a:spcPct val="100000"/>
              </a:lnSpc>
              <a:spcBef>
                <a:spcPts val="354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399386" lvl="3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999232" lvl="4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599078" lvl="5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198925" lvl="6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798771" lvl="7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398618" lvl="8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2"/>
          </p:nvPr>
        </p:nvSpPr>
        <p:spPr>
          <a:xfrm>
            <a:off x="840703" y="3828000"/>
            <a:ext cx="5102899" cy="217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599846" lvl="0" indent="-387401" algn="l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Noto Sans Symbols"/>
              <a:buChar char="▪"/>
              <a:defRPr sz="1400" b="0" i="0">
                <a:solidFill>
                  <a:schemeClr val="dk2"/>
                </a:solidFill>
              </a:defRPr>
            </a:lvl1pPr>
            <a:lvl2pPr marL="1199693" lvl="1" indent="-299923" algn="l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799539" lvl="2" indent="-299923" algn="l">
              <a:lnSpc>
                <a:spcPct val="100000"/>
              </a:lnSpc>
              <a:spcBef>
                <a:spcPts val="354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 b="1"/>
            </a:lvl3pPr>
            <a:lvl4pPr marL="2399386" lvl="3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2999232" lvl="4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599078" lvl="5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198925" lvl="6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798771" lvl="7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398618" lvl="8" indent="-299923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817248" y="1391823"/>
            <a:ext cx="513076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3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>
            <a:spLocks noGrp="1"/>
          </p:cNvSpPr>
          <p:nvPr>
            <p:ph type="pic" idx="3"/>
          </p:nvPr>
        </p:nvSpPr>
        <p:spPr>
          <a:xfrm>
            <a:off x="818793" y="774397"/>
            <a:ext cx="2273427" cy="539496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20"/>
          <p:cNvSpPr>
            <a:spLocks noGrp="1"/>
          </p:cNvSpPr>
          <p:nvPr>
            <p:ph type="pic" idx="4"/>
          </p:nvPr>
        </p:nvSpPr>
        <p:spPr>
          <a:xfrm>
            <a:off x="6785612" y="1"/>
            <a:ext cx="4261128" cy="60579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594360" y="6356351"/>
            <a:ext cx="277368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8E442A1-FEAF-46E9-B241-640ACD215E87}" type="datetime1">
              <a:rPr lang="en-US" smtClean="0"/>
              <a:t>10/25/2023</a:t>
            </a:fld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61460" y="6356351"/>
            <a:ext cx="376428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519160" y="6356351"/>
            <a:ext cx="277368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mn-MN" smtClean="0"/>
              <a:pPr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414002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594360" y="275167"/>
            <a:ext cx="106984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421005" y="1008000"/>
            <a:ext cx="1105602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>
            <a:lvl1pPr marL="599846" lvl="0" indent="-299923" algn="l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marL="1199693" lvl="1" indent="-299923" algn="l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marL="1799539" lvl="2" indent="-299923" algn="l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2399386" lvl="3" indent="-299923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999232" lvl="4" indent="-299923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3599078" lvl="5" indent="-449885" algn="l">
              <a:lnSpc>
                <a:spcPct val="100000"/>
              </a:lnSpc>
              <a:spcBef>
                <a:spcPts val="4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198925" lvl="6" indent="-449885" algn="l">
              <a:lnSpc>
                <a:spcPct val="100000"/>
              </a:lnSpc>
              <a:spcBef>
                <a:spcPts val="4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798771" lvl="7" indent="-449885" algn="l">
              <a:lnSpc>
                <a:spcPct val="100000"/>
              </a:lnSpc>
              <a:spcBef>
                <a:spcPts val="4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398618" lvl="8" indent="-449885" algn="l">
              <a:lnSpc>
                <a:spcPct val="100000"/>
              </a:lnSpc>
              <a:spcBef>
                <a:spcPts val="47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ftr" idx="11"/>
          </p:nvPr>
        </p:nvSpPr>
        <p:spPr>
          <a:xfrm>
            <a:off x="4061460" y="6356351"/>
            <a:ext cx="376428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ldNum" idx="12"/>
          </p:nvPr>
        </p:nvSpPr>
        <p:spPr>
          <a:xfrm>
            <a:off x="8519160" y="6356351"/>
            <a:ext cx="277368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mn-MN" smtClean="0"/>
              <a:pPr/>
              <a:t>‹#›</a:t>
            </a:fld>
            <a:endParaRPr lang="mn-MN"/>
          </a:p>
        </p:txBody>
      </p:sp>
    </p:spTree>
    <p:extLst>
      <p:ext uri="{BB962C8B-B14F-4D97-AF65-F5344CB8AC3E}">
        <p14:creationId xmlns:p14="http://schemas.microsoft.com/office/powerpoint/2010/main" val="3893023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96DA1B-5D57-9055-BBFB-B33C2ACC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5DA19B-2C9C-077A-9308-C56617E0D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8EB0F4-2C17-6723-2D63-C856CC8A2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D6CF-EB7F-42D0-9581-58097A991EAA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08CAFB-0038-27A8-A22F-6B68930F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BADADF-4AAC-7F69-F91A-BC47A647A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258CE-E80A-78AE-0527-9B68F3B9A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6" y="1709739"/>
            <a:ext cx="1025271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D1359-549A-6193-1E63-4F35BA43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6" y="4589464"/>
            <a:ext cx="1025271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EB8E9E-952F-7C9A-DB34-053F8916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17425-405B-4299-AF80-ADC91469BD11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3141A5-FAE5-6E70-3736-031B7A93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E95EC9-B045-FBE8-6D72-41BE8B69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9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5CDEAC-BB5E-0B28-2832-72FC0876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9E180A-1ED3-091F-C5AB-D235B7D08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7247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76EE6C-DFC9-3267-182D-52E3C26CD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7897" y="1825625"/>
            <a:ext cx="50520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4C3FB1-C3FB-E65A-2D8A-73FA1346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9A34D-1185-480E-B83A-C45850D23C4E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33ACED-7137-7DCF-15AE-E91D24A1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F3B942-E43B-4A9E-66ED-B2B0366B7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55D342-3345-E0DC-6238-B926EF2B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5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FBC4D9-1421-A9B7-8DAD-F36629EAC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97" y="1681166"/>
            <a:ext cx="5028842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776493D-6303-9F9E-4E72-2A00E639A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797" y="2505075"/>
            <a:ext cx="502884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CF3F70A-4CA3-2E06-BAF7-0CD23888A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7897" y="1681166"/>
            <a:ext cx="5053609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737BAC0-4113-2518-9C19-5802CF27A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7897" y="2505075"/>
            <a:ext cx="505360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B582E7-E502-3760-E28F-39AAB05A3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D00F-DEB2-40FC-953B-03783645477E}" type="datetime1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B110C0-C4B7-0FDA-15F3-8CF2D728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F156277-E180-610A-9E18-A8C5CE81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84172-2778-E2E7-9898-7C236A1D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14A95EF-BF95-F6E9-C712-B9AF720A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CC974-CEC1-4A20-9845-0D7C98298717}" type="datetime1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6BF07D-93E1-57C6-63A8-03819FFF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A82787-EC84-F743-BD1E-B3B52194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4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76CB35D-2D3B-2638-1CA7-D7979800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A8C8-E5CD-49BC-A3B9-9C758DC879E1}" type="datetime1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951FBC-7E48-AFE1-B60A-B512237C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F7E407-7693-7709-D914-AED7CF4DE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EDC9D-2506-12F7-CC32-76DAFED0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6" y="457200"/>
            <a:ext cx="38339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EC5DA1-1161-75D2-83A2-2621A30FA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611" y="987426"/>
            <a:ext cx="60178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5AF7453-B0E9-B235-E884-36A888909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6" y="2057400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D899F51-125C-AE58-4BAD-8950FD1B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D99B7-68C3-42D9-9DF1-74DD4F53F435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6765B7-C427-69BA-E9C7-72A7B670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F410FC-436D-71D7-4173-E4546A93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0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2098AA-4231-EE10-F72A-D5EB97D6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96" y="457200"/>
            <a:ext cx="38339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C731E2-0050-D154-3E54-DB496AC01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53611" y="987426"/>
            <a:ext cx="60178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143B70-65B5-411C-1C24-EB96849FA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796" y="2057400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71CB6B-A237-0D1E-4F39-D22D2E8F1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45F2F-D77F-482B-9C3E-944A5DCFFB88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DFB23B-D504-5ABC-0AD6-303D441B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4EC278-BB83-99B4-4B48-D2BA4FFF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2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6F5403-65D0-035C-A31A-70F3234EE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7" y="365126"/>
            <a:ext cx="10252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170D38-9F7E-31EC-6261-FE8D1AAC8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7" y="1825625"/>
            <a:ext cx="102527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202937-00F4-6C95-9751-E1B334333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247" y="6356357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2E7D8-3842-4FF7-ACA8-B32A7FA0D188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F90F6E-364C-805A-9E32-DCF40EC36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7637" y="6356357"/>
            <a:ext cx="4011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F6EE75-5211-D7BA-D3A9-2D171ED99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337" y="6356357"/>
            <a:ext cx="26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E122-E8E9-4235-BE5D-1C8EFC6D8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6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image" Target="../media/image22.png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6.pn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3.jpe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13.png"/><Relationship Id="rId7" Type="http://schemas.openxmlformats.org/officeDocument/2006/relationships/chart" Target="../charts/chart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3.png"/><Relationship Id="rId7" Type="http://schemas.openxmlformats.org/officeDocument/2006/relationships/image" Target="../media/image5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13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chart" Target="../charts/chart18.xml"/><Relationship Id="rId10" Type="http://schemas.openxmlformats.org/officeDocument/2006/relationships/image" Target="../media/image68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13.png"/><Relationship Id="rId4" Type="http://schemas.openxmlformats.org/officeDocument/2006/relationships/chart" Target="../charts/char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>
            <a:spLocks noGrp="1"/>
          </p:cNvSpPr>
          <p:nvPr>
            <p:ph type="ctrTitle"/>
          </p:nvPr>
        </p:nvSpPr>
        <p:spPr>
          <a:xfrm>
            <a:off x="891540" y="2131485"/>
            <a:ext cx="10104120" cy="146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dirty="0" smtClean="0"/>
              <a:t>2</a:t>
            </a:r>
            <a:endParaRPr dirty="0"/>
          </a:p>
        </p:txBody>
      </p:sp>
      <p:sp>
        <p:nvSpPr>
          <p:cNvPr id="106" name="Google Shape;106;p1"/>
          <p:cNvSpPr txBox="1"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3200"/>
            </a:pPr>
            <a:endParaRPr/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4839"/>
            <a:ext cx="11887200" cy="6934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1475874" y="2477624"/>
            <a:ext cx="960882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 algn="ctr">
              <a:buClr>
                <a:srgbClr val="002060"/>
              </a:buClr>
              <a:buSzPts val="3200"/>
            </a:pPr>
            <a:r>
              <a:rPr lang="en-US" sz="31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2021-2023 </a:t>
            </a:r>
            <a:r>
              <a:rPr lang="mn-MN" sz="31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ОНЫ</a:t>
            </a:r>
            <a:r>
              <a:rPr lang="en-US" sz="31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n-MN" sz="31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ҮЙЛ АЖИЛЛАГААНЫ ТАНИЛЦУУЛГА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"/>
          <p:cNvSpPr txBox="1"/>
          <p:nvPr/>
        </p:nvSpPr>
        <p:spPr>
          <a:xfrm>
            <a:off x="9608820" y="6248401"/>
            <a:ext cx="164073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2060"/>
              </a:buClr>
              <a:buSzPts val="1800"/>
            </a:pPr>
            <a:r>
              <a:rPr lang="mn-MN" sz="24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2023.</a:t>
            </a:r>
            <a:r>
              <a:rPr lang="en-US" sz="24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mn-MN" sz="24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.2</a:t>
            </a:r>
            <a:r>
              <a:rPr lang="en-US" sz="24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0" name="Google Shape;110;p1"/>
          <p:cNvCxnSpPr/>
          <p:nvPr/>
        </p:nvCxnSpPr>
        <p:spPr>
          <a:xfrm>
            <a:off x="1405414" y="3976571"/>
            <a:ext cx="9194006" cy="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Rectangle 1"/>
          <p:cNvSpPr/>
          <p:nvPr/>
        </p:nvSpPr>
        <p:spPr>
          <a:xfrm>
            <a:off x="4562375" y="4312738"/>
            <a:ext cx="6217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Н.БАЯСГАЛМАА </a:t>
            </a:r>
          </a:p>
          <a:p>
            <a:pPr algn="ctr"/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БОЭТ-ИЙН ЭМНЭЛЗҮЙ ЭРХЭЛСЭН ДЭД ЗАХИРАЛ</a:t>
            </a:r>
            <a:endParaRPr lang="mn-M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0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-43846" y="1823016"/>
            <a:ext cx="3372168" cy="869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algn="ctr">
              <a:buClr>
                <a:srgbClr val="002060"/>
              </a:buClr>
            </a:pP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Тусламж, үйлчилгээний статистик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2"/>
          </p:nvPr>
        </p:nvSpPr>
        <p:spPr>
          <a:xfrm>
            <a:off x="0" y="2975319"/>
            <a:ext cx="4214340" cy="2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2544" indent="-79241">
              <a:spcBef>
                <a:spcPts val="0"/>
              </a:spcBef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</a:t>
            </a:r>
            <a:endParaRPr dirty="0"/>
          </a:p>
          <a:p>
            <a:pPr marL="0" indent="0">
              <a:buSzPts val="1600"/>
              <a:buNone/>
            </a:pPr>
            <a:endParaRPr sz="2100" b="1" i="1" dirty="0">
              <a:solidFill>
                <a:schemeClr val="accent4"/>
              </a:solidFill>
            </a:endParaRPr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 </a:t>
            </a:r>
            <a:endParaRPr sz="2100" b="1" i="1" dirty="0">
              <a:solidFill>
                <a:schemeClr val="accent4"/>
              </a:solidFill>
            </a:endParaRPr>
          </a:p>
        </p:txBody>
      </p:sp>
      <p:sp>
        <p:nvSpPr>
          <p:cNvPr id="132" name="Google Shape;132;p3" descr="Hospital Infographic | Free Hospital Infographic Templates"/>
          <p:cNvSpPr/>
          <p:nvPr/>
        </p:nvSpPr>
        <p:spPr>
          <a:xfrm>
            <a:off x="193993" y="-143933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3" descr="Isometric Medical Care Infographic Template Stock Vector - Illustration of  health, cabinet: 134368592"/>
          <p:cNvSpPr/>
          <p:nvPr/>
        </p:nvSpPr>
        <p:spPr>
          <a:xfrm>
            <a:off x="392112" y="84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3" descr="Isometric Medical Care Infographic Template Stock Vector - Illustration of  health, cabinet: 134368592"/>
          <p:cNvSpPr/>
          <p:nvPr/>
        </p:nvSpPr>
        <p:spPr>
          <a:xfrm>
            <a:off x="590233" y="1608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5;p6"/>
          <p:cNvSpPr txBox="1"/>
          <p:nvPr/>
        </p:nvSpPr>
        <p:spPr>
          <a:xfrm>
            <a:off x="3808310" y="547103"/>
            <a:ext cx="3420263" cy="61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АМБУЛАТОРИЙН ҮЙЛЧЛҮҮЛЭГЧДИЙН ТОО</a:t>
            </a:r>
            <a:r>
              <a:rPr lang="en-US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95702</a:t>
            </a:r>
            <a:endParaRPr sz="2100" dirty="0">
              <a:solidFill>
                <a:srgbClr val="C00000"/>
              </a:solidFill>
              <a:sym typeface="Arial"/>
            </a:endParaRPr>
          </a:p>
        </p:txBody>
      </p:sp>
      <p:grpSp>
        <p:nvGrpSpPr>
          <p:cNvPr id="13" name="Google Shape;342;p6"/>
          <p:cNvGrpSpPr/>
          <p:nvPr/>
        </p:nvGrpSpPr>
        <p:grpSpPr>
          <a:xfrm>
            <a:off x="3352863" y="518079"/>
            <a:ext cx="395667" cy="553997"/>
            <a:chOff x="4276825" y="487236"/>
            <a:chExt cx="317500" cy="419100"/>
          </a:xfrm>
        </p:grpSpPr>
        <p:sp>
          <p:nvSpPr>
            <p:cNvPr id="14" name="Google Shape;343;p6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44;p6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327;p6"/>
          <p:cNvSpPr txBox="1"/>
          <p:nvPr/>
        </p:nvSpPr>
        <p:spPr>
          <a:xfrm>
            <a:off x="8053515" y="465667"/>
            <a:ext cx="3409881" cy="62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ХЭВТЭН ЭМЧЛҮҮЛЭГЧИЙН </a:t>
            </a:r>
            <a:endParaRPr lang="en-US" sz="1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ТОО </a:t>
            </a:r>
            <a:r>
              <a:rPr lang="en-US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8385</a:t>
            </a:r>
            <a:endParaRPr lang="mn-MN" sz="2100" dirty="0">
              <a:solidFill>
                <a:srgbClr val="C00000"/>
              </a:solidFill>
            </a:endParaRPr>
          </a:p>
        </p:txBody>
      </p:sp>
      <p:sp>
        <p:nvSpPr>
          <p:cNvPr id="25" name="Google Shape;356;p6"/>
          <p:cNvSpPr/>
          <p:nvPr/>
        </p:nvSpPr>
        <p:spPr>
          <a:xfrm>
            <a:off x="7328531" y="483507"/>
            <a:ext cx="642292" cy="402763"/>
          </a:xfrm>
          <a:custGeom>
            <a:avLst/>
            <a:gdLst/>
            <a:ahLst/>
            <a:cxnLst/>
            <a:rect l="l" t="t" r="r" b="b"/>
            <a:pathLst>
              <a:path w="457200" h="279400" extrusionOk="0">
                <a:moveTo>
                  <a:pt x="457200" y="195580"/>
                </a:moveTo>
                <a:lnTo>
                  <a:pt x="457200" y="251460"/>
                </a:lnTo>
                <a:cubicBezTo>
                  <a:pt x="457200" y="266891"/>
                  <a:pt x="444407" y="279400"/>
                  <a:pt x="428625" y="279400"/>
                </a:cubicBezTo>
                <a:cubicBezTo>
                  <a:pt x="412843" y="279400"/>
                  <a:pt x="400050" y="266891"/>
                  <a:pt x="400050" y="251460"/>
                </a:cubicBezTo>
                <a:lnTo>
                  <a:pt x="400050" y="232833"/>
                </a:lnTo>
                <a:lnTo>
                  <a:pt x="57150" y="232833"/>
                </a:lnTo>
                <a:lnTo>
                  <a:pt x="57150" y="251460"/>
                </a:lnTo>
                <a:cubicBezTo>
                  <a:pt x="57150" y="266891"/>
                  <a:pt x="44356" y="279400"/>
                  <a:pt x="28575" y="279400"/>
                </a:cubicBezTo>
                <a:cubicBezTo>
                  <a:pt x="12794" y="279400"/>
                  <a:pt x="0" y="266891"/>
                  <a:pt x="0" y="251460"/>
                </a:cubicBezTo>
                <a:lnTo>
                  <a:pt x="0" y="27940"/>
                </a:lnTo>
                <a:cubicBezTo>
                  <a:pt x="0" y="12509"/>
                  <a:pt x="12794" y="0"/>
                  <a:pt x="28575" y="0"/>
                </a:cubicBezTo>
                <a:cubicBezTo>
                  <a:pt x="44356" y="0"/>
                  <a:pt x="57150" y="12509"/>
                  <a:pt x="57150" y="27940"/>
                </a:cubicBezTo>
                <a:lnTo>
                  <a:pt x="57150" y="176953"/>
                </a:lnTo>
                <a:lnTo>
                  <a:pt x="438150" y="176953"/>
                </a:lnTo>
                <a:cubicBezTo>
                  <a:pt x="448670" y="176954"/>
                  <a:pt x="457199" y="185293"/>
                  <a:pt x="457200" y="195580"/>
                </a:cubicBezTo>
                <a:close/>
                <a:moveTo>
                  <a:pt x="123825" y="74507"/>
                </a:moveTo>
                <a:cubicBezTo>
                  <a:pt x="102783" y="74507"/>
                  <a:pt x="85725" y="91186"/>
                  <a:pt x="85725" y="111760"/>
                </a:cubicBezTo>
                <a:cubicBezTo>
                  <a:pt x="85725" y="132334"/>
                  <a:pt x="102783" y="149013"/>
                  <a:pt x="123825" y="149013"/>
                </a:cubicBezTo>
                <a:cubicBezTo>
                  <a:pt x="144867" y="149013"/>
                  <a:pt x="161925" y="132334"/>
                  <a:pt x="161925" y="111760"/>
                </a:cubicBezTo>
                <a:cubicBezTo>
                  <a:pt x="161925" y="91186"/>
                  <a:pt x="144867" y="74507"/>
                  <a:pt x="123825" y="74507"/>
                </a:cubicBezTo>
                <a:close/>
                <a:moveTo>
                  <a:pt x="409575" y="74507"/>
                </a:moveTo>
                <a:lnTo>
                  <a:pt x="219075" y="74507"/>
                </a:lnTo>
                <a:cubicBezTo>
                  <a:pt x="198033" y="74507"/>
                  <a:pt x="180975" y="91186"/>
                  <a:pt x="180975" y="111760"/>
                </a:cubicBezTo>
                <a:lnTo>
                  <a:pt x="180975" y="111760"/>
                </a:lnTo>
                <a:cubicBezTo>
                  <a:pt x="180975" y="132334"/>
                  <a:pt x="198033" y="149013"/>
                  <a:pt x="219075" y="149013"/>
                </a:cubicBezTo>
                <a:lnTo>
                  <a:pt x="409575" y="149013"/>
                </a:lnTo>
                <a:cubicBezTo>
                  <a:pt x="430617" y="149013"/>
                  <a:pt x="447675" y="132334"/>
                  <a:pt x="447675" y="111760"/>
                </a:cubicBezTo>
                <a:lnTo>
                  <a:pt x="447675" y="111760"/>
                </a:lnTo>
                <a:cubicBezTo>
                  <a:pt x="447675" y="91186"/>
                  <a:pt x="430617" y="74507"/>
                  <a:pt x="409575" y="7450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Google Shape;264;p31"/>
          <p:cNvCxnSpPr/>
          <p:nvPr/>
        </p:nvCxnSpPr>
        <p:spPr>
          <a:xfrm>
            <a:off x="3808310" y="465667"/>
            <a:ext cx="0" cy="817144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7" name="Google Shape;264;p31"/>
          <p:cNvCxnSpPr/>
          <p:nvPr/>
        </p:nvCxnSpPr>
        <p:spPr>
          <a:xfrm>
            <a:off x="8053516" y="384232"/>
            <a:ext cx="0" cy="817144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7" name="Google Shape;383;p6"/>
          <p:cNvCxnSpPr/>
          <p:nvPr/>
        </p:nvCxnSpPr>
        <p:spPr>
          <a:xfrm>
            <a:off x="7142469" y="3747690"/>
            <a:ext cx="0" cy="2619089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8" name="Rectangle 37"/>
          <p:cNvSpPr/>
          <p:nvPr/>
        </p:nvSpPr>
        <p:spPr>
          <a:xfrm>
            <a:off x="3352862" y="3582861"/>
            <a:ext cx="3663135" cy="2995692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Хоол </a:t>
            </a: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боловсруулах</a:t>
            </a:r>
            <a:r>
              <a:rPr lang="mn-M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эрхтэн</a:t>
            </a:r>
            <a:r>
              <a:rPr lang="mn-M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Амьсгалын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 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Шээс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бэлгэсийн 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 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Цусны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эргэлтийн 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Мэдрэлийн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628483" y="3559390"/>
            <a:ext cx="4022139" cy="2995692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Амьсгалын </a:t>
            </a: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эрхтэн</a:t>
            </a:r>
            <a:r>
              <a:rPr lang="mn-MN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Хоол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боловсруулах эрхтэн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тогтолцооны 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Цусны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эргэлтийн эрхтэн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тогтолцооны 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Шээс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бэлгэсийн 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 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Мэдрэлийн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</a:t>
            </a:r>
          </a:p>
        </p:txBody>
      </p:sp>
      <p:sp>
        <p:nvSpPr>
          <p:cNvPr id="40" name="Google Shape;327;p6"/>
          <p:cNvSpPr txBox="1"/>
          <p:nvPr/>
        </p:nvSpPr>
        <p:spPr>
          <a:xfrm>
            <a:off x="392113" y="3413610"/>
            <a:ext cx="2500251" cy="69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mn-MN" b="1" i="0" u="none" strike="noStrike" cap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ТЭРГҮҮЛЭХ ӨВЧЛӨЛ</a:t>
            </a:r>
            <a:endParaRPr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2" name="Chart 41"/>
          <p:cNvGraphicFramePr/>
          <p:nvPr>
            <p:extLst>
              <p:ext uri="{D42A27DB-BD31-4B8C-83A1-F6EECF244321}">
                <p14:modId xmlns:p14="http://schemas.microsoft.com/office/powerpoint/2010/main" val="1617292650"/>
              </p:ext>
            </p:extLst>
          </p:nvPr>
        </p:nvGraphicFramePr>
        <p:xfrm>
          <a:off x="3090482" y="1706357"/>
          <a:ext cx="3811811" cy="1368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ectangle 42"/>
          <p:cNvSpPr/>
          <p:nvPr/>
        </p:nvSpPr>
        <p:spPr>
          <a:xfrm>
            <a:off x="3274273" y="1644528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-7.6%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25483" y="1644528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-2.4%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613451" y="1639226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-8.8%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291767" y="1639224"/>
            <a:ext cx="964654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+50.5%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17609" y="1129975"/>
            <a:ext cx="1044004" cy="3537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+50.5%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4" name="Chart 53"/>
          <p:cNvGraphicFramePr/>
          <p:nvPr>
            <p:extLst>
              <p:ext uri="{D42A27DB-BD31-4B8C-83A1-F6EECF244321}">
                <p14:modId xmlns:p14="http://schemas.microsoft.com/office/powerpoint/2010/main" val="170710689"/>
              </p:ext>
            </p:extLst>
          </p:nvPr>
        </p:nvGraphicFramePr>
        <p:xfrm>
          <a:off x="7328530" y="1759888"/>
          <a:ext cx="3811811" cy="1368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5" name="Rectangle 54"/>
          <p:cNvSpPr/>
          <p:nvPr/>
        </p:nvSpPr>
        <p:spPr>
          <a:xfrm>
            <a:off x="7578029" y="1652761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-3.8%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229239" y="1652761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-1%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917206" y="1647458"/>
            <a:ext cx="894773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+2%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595523" y="1647457"/>
            <a:ext cx="90840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+20%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447632"/>
            <a:ext cx="1717044" cy="398140"/>
          </a:xfrm>
          <a:prstGeom prst="rect">
            <a:avLst/>
          </a:prstGeom>
        </p:spPr>
        <p:txBody>
          <a:bodyPr wrap="none" lIns="119969" tIns="59985" rIns="119969" bIns="59985">
            <a:spAutoFit/>
          </a:bodyPr>
          <a:lstStyle/>
          <a:p>
            <a:r>
              <a:rPr lang="mn-MN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2018-2023 </a:t>
            </a:r>
            <a:r>
              <a:rPr lang="mn-MN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 </a:t>
            </a:r>
            <a:endParaRPr lang="en-US" b="1" dirty="0"/>
          </a:p>
        </p:txBody>
      </p:sp>
      <p:sp>
        <p:nvSpPr>
          <p:cNvPr id="60" name="Rectangle 59"/>
          <p:cNvSpPr/>
          <p:nvPr/>
        </p:nvSpPr>
        <p:spPr>
          <a:xfrm>
            <a:off x="8185438" y="1046766"/>
            <a:ext cx="1044004" cy="3537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+20%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657" y="5057234"/>
            <a:ext cx="2586802" cy="410369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r>
              <a:rPr lang="mn-M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Нэр </a:t>
            </a:r>
            <a:r>
              <a:rPr lang="mn-MN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төрөл 1108 онош</a:t>
            </a:r>
          </a:p>
        </p:txBody>
      </p:sp>
      <p:pic>
        <p:nvPicPr>
          <p:cNvPr id="1028" name="Picture 4" descr="The 18 Most Bizarre ICD-10 Codes [Infographic] - Healthcare IT Lead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6" b="64888"/>
          <a:stretch/>
        </p:blipFill>
        <p:spPr bwMode="auto">
          <a:xfrm>
            <a:off x="344260" y="4698957"/>
            <a:ext cx="2059407" cy="38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134158" y="1648569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mn-MN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+60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333433" y="1629676"/>
            <a:ext cx="90840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mn-M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349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-43846" y="1823016"/>
            <a:ext cx="3372168" cy="869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algn="ctr">
              <a:buClr>
                <a:srgbClr val="002060"/>
              </a:buClr>
            </a:pP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Тусламж, үйлчилгээний статистик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2"/>
          </p:nvPr>
        </p:nvSpPr>
        <p:spPr>
          <a:xfrm>
            <a:off x="0" y="2975319"/>
            <a:ext cx="4214340" cy="2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2544" indent="-79241">
              <a:spcBef>
                <a:spcPts val="0"/>
              </a:spcBef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</a:t>
            </a:r>
            <a:endParaRPr dirty="0"/>
          </a:p>
          <a:p>
            <a:pPr marL="0" indent="0">
              <a:buSzPts val="1600"/>
              <a:buNone/>
            </a:pPr>
            <a:endParaRPr sz="2100" b="1" i="1" dirty="0">
              <a:solidFill>
                <a:schemeClr val="accent4"/>
              </a:solidFill>
            </a:endParaRPr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 </a:t>
            </a:r>
            <a:endParaRPr sz="2100" b="1" i="1" dirty="0">
              <a:solidFill>
                <a:schemeClr val="accent4"/>
              </a:solidFill>
            </a:endParaRPr>
          </a:p>
        </p:txBody>
      </p:sp>
      <p:sp>
        <p:nvSpPr>
          <p:cNvPr id="132" name="Google Shape;132;p3" descr="Hospital Infographic | Free Hospital Infographic Templates"/>
          <p:cNvSpPr/>
          <p:nvPr/>
        </p:nvSpPr>
        <p:spPr>
          <a:xfrm>
            <a:off x="193993" y="-143933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3" descr="Isometric Medical Care Infographic Template Stock Vector - Illustration of  health, cabinet: 134368592"/>
          <p:cNvSpPr/>
          <p:nvPr/>
        </p:nvSpPr>
        <p:spPr>
          <a:xfrm>
            <a:off x="392112" y="84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3" descr="Isometric Medical Care Infographic Template Stock Vector - Illustration of  health, cabinet: 134368592"/>
          <p:cNvSpPr/>
          <p:nvPr/>
        </p:nvSpPr>
        <p:spPr>
          <a:xfrm>
            <a:off x="590233" y="1608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5;p6"/>
          <p:cNvSpPr txBox="1"/>
          <p:nvPr/>
        </p:nvSpPr>
        <p:spPr>
          <a:xfrm>
            <a:off x="3808310" y="547103"/>
            <a:ext cx="3334159" cy="62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АМБУЛАТОРИЙН ҮЙЛЧЛҮҮЛЭГЧИД - </a:t>
            </a:r>
            <a:r>
              <a:rPr lang="en-US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6.2%</a:t>
            </a:r>
            <a:endParaRPr sz="2100" dirty="0">
              <a:solidFill>
                <a:srgbClr val="C00000"/>
              </a:solidFill>
              <a:sym typeface="Arial"/>
            </a:endParaRPr>
          </a:p>
        </p:txBody>
      </p:sp>
      <p:grpSp>
        <p:nvGrpSpPr>
          <p:cNvPr id="13" name="Google Shape;342;p6"/>
          <p:cNvGrpSpPr/>
          <p:nvPr/>
        </p:nvGrpSpPr>
        <p:grpSpPr>
          <a:xfrm>
            <a:off x="3352863" y="518079"/>
            <a:ext cx="395667" cy="553997"/>
            <a:chOff x="4276825" y="487236"/>
            <a:chExt cx="317500" cy="419100"/>
          </a:xfrm>
        </p:grpSpPr>
        <p:sp>
          <p:nvSpPr>
            <p:cNvPr id="14" name="Google Shape;343;p6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44;p6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327;p6"/>
          <p:cNvSpPr txBox="1"/>
          <p:nvPr/>
        </p:nvSpPr>
        <p:spPr>
          <a:xfrm>
            <a:off x="8053515" y="465667"/>
            <a:ext cx="3409881" cy="62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ХЭВТЭН </a:t>
            </a:r>
          </a:p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ЭМЧЛҮҮЛЭГЧ </a:t>
            </a:r>
            <a:r>
              <a:rPr lang="en-US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0" u="none" strike="noStrike" cap="none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4.7%</a:t>
            </a:r>
            <a:endParaRPr lang="mn-MN" sz="3100" dirty="0">
              <a:solidFill>
                <a:srgbClr val="C00000"/>
              </a:solidFill>
            </a:endParaRPr>
          </a:p>
        </p:txBody>
      </p:sp>
      <p:sp>
        <p:nvSpPr>
          <p:cNvPr id="25" name="Google Shape;356;p6"/>
          <p:cNvSpPr/>
          <p:nvPr/>
        </p:nvSpPr>
        <p:spPr>
          <a:xfrm>
            <a:off x="7328531" y="483507"/>
            <a:ext cx="642292" cy="402763"/>
          </a:xfrm>
          <a:custGeom>
            <a:avLst/>
            <a:gdLst/>
            <a:ahLst/>
            <a:cxnLst/>
            <a:rect l="l" t="t" r="r" b="b"/>
            <a:pathLst>
              <a:path w="457200" h="279400" extrusionOk="0">
                <a:moveTo>
                  <a:pt x="457200" y="195580"/>
                </a:moveTo>
                <a:lnTo>
                  <a:pt x="457200" y="251460"/>
                </a:lnTo>
                <a:cubicBezTo>
                  <a:pt x="457200" y="266891"/>
                  <a:pt x="444407" y="279400"/>
                  <a:pt x="428625" y="279400"/>
                </a:cubicBezTo>
                <a:cubicBezTo>
                  <a:pt x="412843" y="279400"/>
                  <a:pt x="400050" y="266891"/>
                  <a:pt x="400050" y="251460"/>
                </a:cubicBezTo>
                <a:lnTo>
                  <a:pt x="400050" y="232833"/>
                </a:lnTo>
                <a:lnTo>
                  <a:pt x="57150" y="232833"/>
                </a:lnTo>
                <a:lnTo>
                  <a:pt x="57150" y="251460"/>
                </a:lnTo>
                <a:cubicBezTo>
                  <a:pt x="57150" y="266891"/>
                  <a:pt x="44356" y="279400"/>
                  <a:pt x="28575" y="279400"/>
                </a:cubicBezTo>
                <a:cubicBezTo>
                  <a:pt x="12794" y="279400"/>
                  <a:pt x="0" y="266891"/>
                  <a:pt x="0" y="251460"/>
                </a:cubicBezTo>
                <a:lnTo>
                  <a:pt x="0" y="27940"/>
                </a:lnTo>
                <a:cubicBezTo>
                  <a:pt x="0" y="12509"/>
                  <a:pt x="12794" y="0"/>
                  <a:pt x="28575" y="0"/>
                </a:cubicBezTo>
                <a:cubicBezTo>
                  <a:pt x="44356" y="0"/>
                  <a:pt x="57150" y="12509"/>
                  <a:pt x="57150" y="27940"/>
                </a:cubicBezTo>
                <a:lnTo>
                  <a:pt x="57150" y="176953"/>
                </a:lnTo>
                <a:lnTo>
                  <a:pt x="438150" y="176953"/>
                </a:lnTo>
                <a:cubicBezTo>
                  <a:pt x="448670" y="176954"/>
                  <a:pt x="457199" y="185293"/>
                  <a:pt x="457200" y="195580"/>
                </a:cubicBezTo>
                <a:close/>
                <a:moveTo>
                  <a:pt x="123825" y="74507"/>
                </a:moveTo>
                <a:cubicBezTo>
                  <a:pt x="102783" y="74507"/>
                  <a:pt x="85725" y="91186"/>
                  <a:pt x="85725" y="111760"/>
                </a:cubicBezTo>
                <a:cubicBezTo>
                  <a:pt x="85725" y="132334"/>
                  <a:pt x="102783" y="149013"/>
                  <a:pt x="123825" y="149013"/>
                </a:cubicBezTo>
                <a:cubicBezTo>
                  <a:pt x="144867" y="149013"/>
                  <a:pt x="161925" y="132334"/>
                  <a:pt x="161925" y="111760"/>
                </a:cubicBezTo>
                <a:cubicBezTo>
                  <a:pt x="161925" y="91186"/>
                  <a:pt x="144867" y="74507"/>
                  <a:pt x="123825" y="74507"/>
                </a:cubicBezTo>
                <a:close/>
                <a:moveTo>
                  <a:pt x="409575" y="74507"/>
                </a:moveTo>
                <a:lnTo>
                  <a:pt x="219075" y="74507"/>
                </a:lnTo>
                <a:cubicBezTo>
                  <a:pt x="198033" y="74507"/>
                  <a:pt x="180975" y="91186"/>
                  <a:pt x="180975" y="111760"/>
                </a:cubicBezTo>
                <a:lnTo>
                  <a:pt x="180975" y="111760"/>
                </a:lnTo>
                <a:cubicBezTo>
                  <a:pt x="180975" y="132334"/>
                  <a:pt x="198033" y="149013"/>
                  <a:pt x="219075" y="149013"/>
                </a:cubicBezTo>
                <a:lnTo>
                  <a:pt x="409575" y="149013"/>
                </a:lnTo>
                <a:cubicBezTo>
                  <a:pt x="430617" y="149013"/>
                  <a:pt x="447675" y="132334"/>
                  <a:pt x="447675" y="111760"/>
                </a:cubicBezTo>
                <a:lnTo>
                  <a:pt x="447675" y="111760"/>
                </a:lnTo>
                <a:cubicBezTo>
                  <a:pt x="447675" y="91186"/>
                  <a:pt x="430617" y="74507"/>
                  <a:pt x="409575" y="7450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Google Shape;264;p31"/>
          <p:cNvCxnSpPr/>
          <p:nvPr/>
        </p:nvCxnSpPr>
        <p:spPr>
          <a:xfrm>
            <a:off x="3808310" y="465667"/>
            <a:ext cx="0" cy="817144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7" name="Google Shape;264;p31"/>
          <p:cNvCxnSpPr/>
          <p:nvPr/>
        </p:nvCxnSpPr>
        <p:spPr>
          <a:xfrm>
            <a:off x="8053516" y="384232"/>
            <a:ext cx="0" cy="817144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8" name="Rectangle 37"/>
          <p:cNvSpPr/>
          <p:nvPr/>
        </p:nvSpPr>
        <p:spPr>
          <a:xfrm>
            <a:off x="3917609" y="4325817"/>
            <a:ext cx="7376628" cy="1559401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mn-MN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Дотрын өвчин судлал</a:t>
            </a:r>
            <a:endParaRPr lang="mn-MN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Мэс заслын өвчин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Төрөх, эмэгтэйчүүдийн өвчин судлал 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Хүүхдийн өвчин судлал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Халдварт өвчин судлал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Google Shape;327;p6"/>
          <p:cNvSpPr txBox="1"/>
          <p:nvPr/>
        </p:nvSpPr>
        <p:spPr>
          <a:xfrm>
            <a:off x="392113" y="3413610"/>
            <a:ext cx="2500251" cy="69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mn-MN" b="1" i="0" u="none" strike="noStrike" cap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ТЭРГҮҮЛЭХ ӨВЧЛӨЛ</a:t>
            </a:r>
            <a:endParaRPr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2" name="Chart 41"/>
          <p:cNvGraphicFramePr/>
          <p:nvPr>
            <p:extLst>
              <p:ext uri="{D42A27DB-BD31-4B8C-83A1-F6EECF244321}">
                <p14:modId xmlns:p14="http://schemas.microsoft.com/office/powerpoint/2010/main" val="1172708890"/>
              </p:ext>
            </p:extLst>
          </p:nvPr>
        </p:nvGraphicFramePr>
        <p:xfrm>
          <a:off x="3197975" y="2226338"/>
          <a:ext cx="3811811" cy="139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ectangle 42"/>
          <p:cNvSpPr/>
          <p:nvPr/>
        </p:nvSpPr>
        <p:spPr>
          <a:xfrm>
            <a:off x="3195587" y="2226338"/>
            <a:ext cx="890171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mn-M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3.5%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059877" y="2150260"/>
            <a:ext cx="914795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mn-MN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18.5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81879" y="2427769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mn-M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246150" y="2464890"/>
            <a:ext cx="90840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mn-M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30668" y="1237642"/>
            <a:ext cx="1044004" cy="3537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-1.2%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6447632"/>
            <a:ext cx="1717044" cy="398140"/>
          </a:xfrm>
          <a:prstGeom prst="rect">
            <a:avLst/>
          </a:prstGeom>
        </p:spPr>
        <p:txBody>
          <a:bodyPr wrap="none" lIns="119969" tIns="59985" rIns="119969" bIns="59985">
            <a:spAutoFit/>
          </a:bodyPr>
          <a:lstStyle/>
          <a:p>
            <a:r>
              <a:rPr lang="mn-MN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2018-2023 </a:t>
            </a:r>
            <a:r>
              <a:rPr lang="mn-MN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 </a:t>
            </a:r>
            <a:endParaRPr lang="en-US" b="1" dirty="0"/>
          </a:p>
        </p:txBody>
      </p:sp>
      <p:sp>
        <p:nvSpPr>
          <p:cNvPr id="60" name="Rectangle 59"/>
          <p:cNvSpPr/>
          <p:nvPr/>
        </p:nvSpPr>
        <p:spPr>
          <a:xfrm>
            <a:off x="8185438" y="1105916"/>
            <a:ext cx="1044004" cy="3537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+0.2%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oogle Shape;385;p6"/>
          <p:cNvGrpSpPr/>
          <p:nvPr/>
        </p:nvGrpSpPr>
        <p:grpSpPr>
          <a:xfrm>
            <a:off x="33928" y="4406105"/>
            <a:ext cx="2975956" cy="1398828"/>
            <a:chOff x="113466" y="2416458"/>
            <a:chExt cx="3040392" cy="1280580"/>
          </a:xfrm>
        </p:grpSpPr>
        <p:pic>
          <p:nvPicPr>
            <p:cNvPr id="34" name="Google Shape;386;p6" descr="ТАНИЛЦ: Нийслэлтэй хатуу хучилттай авто замаар холбогдоогүй ЗУРГААН аймаг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466" y="2416458"/>
              <a:ext cx="2582681" cy="1280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387;p6"/>
            <p:cNvSpPr txBox="1"/>
            <p:nvPr/>
          </p:nvSpPr>
          <p:spPr>
            <a:xfrm>
              <a:off x="1007546" y="2602397"/>
              <a:ext cx="2146312" cy="648009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100"/>
              </a:pPr>
              <a:r>
                <a:rPr lang="mn-MN" sz="1400" b="1" dirty="0">
                  <a:solidFill>
                    <a:srgbClr val="002060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БҮСИЙН ХҮН АМД  </a:t>
              </a:r>
              <a:r>
                <a:rPr lang="mn-MN" sz="2100" b="1" dirty="0" smtClean="0">
                  <a:solidFill>
                    <a:srgbClr val="C00000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6%</a:t>
              </a:r>
              <a:r>
                <a:rPr lang="mn-MN" sz="2600" b="1" dirty="0" smtClean="0">
                  <a:solidFill>
                    <a:srgbClr val="002060"/>
                  </a:solidFill>
                  <a:latin typeface="Times New Roman" pitchFamily="18" charset="0"/>
                  <a:ea typeface="Tahoma"/>
                  <a:cs typeface="Times New Roman" pitchFamily="18" charset="0"/>
                  <a:sym typeface="Tahoma"/>
                </a:rPr>
                <a:t>  </a:t>
              </a:r>
              <a:endParaRPr sz="2600" b="1" dirty="0">
                <a:solidFill>
                  <a:srgbClr val="002060"/>
                </a:solidFill>
                <a:latin typeface="Times New Roman" pitchFamily="18" charset="0"/>
                <a:ea typeface="Tahoma"/>
                <a:cs typeface="Times New Roman" pitchFamily="18" charset="0"/>
                <a:sym typeface="Tahoma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905134" y="2067307"/>
            <a:ext cx="90840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mn-M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3007431895"/>
              </p:ext>
            </p:extLst>
          </p:nvPr>
        </p:nvGraphicFramePr>
        <p:xfrm>
          <a:off x="7605922" y="2301790"/>
          <a:ext cx="3973270" cy="139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Rectangle 45"/>
          <p:cNvSpPr/>
          <p:nvPr/>
        </p:nvSpPr>
        <p:spPr>
          <a:xfrm>
            <a:off x="7708117" y="2301790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20%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493704" y="2204687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18%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989825" y="2503221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4%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654096" y="2540342"/>
            <a:ext cx="90840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6%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0313080" y="2142759"/>
            <a:ext cx="90840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52%</a:t>
            </a:r>
          </a:p>
        </p:txBody>
      </p:sp>
      <p:sp>
        <p:nvSpPr>
          <p:cNvPr id="37" name="Rectangle 36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5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-72232" y="1505449"/>
            <a:ext cx="3372168" cy="126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algn="ctr">
              <a:buClr>
                <a:srgbClr val="002060"/>
              </a:buClr>
            </a:pP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Тусламж, үйлчилгээний статистик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2"/>
          </p:nvPr>
        </p:nvSpPr>
        <p:spPr>
          <a:xfrm>
            <a:off x="0" y="2949667"/>
            <a:ext cx="4214340" cy="2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2544" indent="-79241">
              <a:spcBef>
                <a:spcPts val="0"/>
              </a:spcBef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</a:t>
            </a:r>
            <a:endParaRPr dirty="0"/>
          </a:p>
          <a:p>
            <a:pPr marL="0" indent="0">
              <a:buSzPts val="1600"/>
              <a:buNone/>
            </a:pPr>
            <a:endParaRPr sz="2100" b="1" i="1" dirty="0">
              <a:solidFill>
                <a:schemeClr val="accent4"/>
              </a:solidFill>
            </a:endParaRPr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 </a:t>
            </a:r>
            <a:endParaRPr sz="2100" b="1" i="1" dirty="0">
              <a:solidFill>
                <a:schemeClr val="accent4"/>
              </a:solidFill>
            </a:endParaRPr>
          </a:p>
        </p:txBody>
      </p:sp>
      <p:sp>
        <p:nvSpPr>
          <p:cNvPr id="132" name="Google Shape;132;p3" descr="Hospital Infographic | Free Hospital Infographic Templates"/>
          <p:cNvSpPr/>
          <p:nvPr/>
        </p:nvSpPr>
        <p:spPr>
          <a:xfrm>
            <a:off x="193993" y="-143933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3" descr="Isometric Medical Care Infographic Template Stock Vector - Illustration of  health, cabinet: 134368592"/>
          <p:cNvSpPr/>
          <p:nvPr/>
        </p:nvSpPr>
        <p:spPr>
          <a:xfrm>
            <a:off x="392112" y="84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3" descr="Isometric Medical Care Infographic Template Stock Vector - Illustration of  health, cabinet: 134368592"/>
          <p:cNvSpPr/>
          <p:nvPr/>
        </p:nvSpPr>
        <p:spPr>
          <a:xfrm>
            <a:off x="590233" y="1608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601;p12"/>
          <p:cNvSpPr/>
          <p:nvPr/>
        </p:nvSpPr>
        <p:spPr>
          <a:xfrm>
            <a:off x="2708714" y="5370897"/>
            <a:ext cx="5082261" cy="128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 algn="just">
              <a:buClr>
                <a:srgbClr val="000000"/>
              </a:buClr>
              <a:buSzPts val="1800"/>
            </a:pP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  <a:r>
              <a:rPr lang="en-US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|2023</a:t>
            </a: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онд </a:t>
            </a: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19|45 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байгууллагын </a:t>
            </a: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2564|1990, 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эрт илрүүлгийн үзлэгт </a:t>
            </a:r>
            <a:r>
              <a:rPr lang="mn-MN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3201|6404</a:t>
            </a:r>
            <a:r>
              <a:rPr lang="en-US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(64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%</a:t>
            </a:r>
            <a:r>
              <a:rPr lang="en-US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mn-MN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иргэдэд </a:t>
            </a: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үзлэг,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оношилгоо, шинжилгээг хийсэн ба </a:t>
            </a:r>
            <a:r>
              <a:rPr lang="mn-MN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56,1 </a:t>
            </a:r>
            <a:r>
              <a:rPr lang="mn-MN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хувьд нь өвчлөл илэрсэн байна. </a:t>
            </a:r>
            <a:endParaRPr sz="11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33814" y="1695357"/>
            <a:ext cx="3753386" cy="2995692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Хоол боловсруулах 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Цусны эргэлтийн эрхтэн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тогтолцооны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Шээс бэлгэсийн 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 </a:t>
            </a:r>
            <a:endParaRPr lang="mn-MN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Мэдрэлийн эрхтэн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тогтолцооны өвчин</a:t>
            </a:r>
          </a:p>
          <a:p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Амьсгалын эрхтэн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тогтолцооны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өвчин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Google Shape;327;p6"/>
          <p:cNvSpPr txBox="1"/>
          <p:nvPr/>
        </p:nvSpPr>
        <p:spPr>
          <a:xfrm>
            <a:off x="8511049" y="890912"/>
            <a:ext cx="2500251" cy="69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mn-MN" b="1" i="0" u="none" strike="noStrike" cap="none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ТЭРГҮҮЛЭХ ӨВЧЛӨЛ</a:t>
            </a:r>
            <a:endParaRPr b="1" i="0" u="none" strike="noStrike" cap="none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325;p6"/>
          <p:cNvSpPr txBox="1"/>
          <p:nvPr/>
        </p:nvSpPr>
        <p:spPr>
          <a:xfrm>
            <a:off x="4587952" y="555015"/>
            <a:ext cx="4053526" cy="41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УРЬДЧИЛАН СЭРГИЙЛЭХ ҮЗЛЭГ </a:t>
            </a:r>
            <a:r>
              <a:rPr lang="en-US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i="0" u="none" strike="noStrike" cap="none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11651</a:t>
            </a:r>
            <a:endParaRPr sz="2100" dirty="0">
              <a:solidFill>
                <a:srgbClr val="FF0000"/>
              </a:solidFill>
              <a:sym typeface="Arial"/>
            </a:endParaRPr>
          </a:p>
        </p:txBody>
      </p:sp>
      <p:grpSp>
        <p:nvGrpSpPr>
          <p:cNvPr id="41" name="Google Shape;342;p6"/>
          <p:cNvGrpSpPr/>
          <p:nvPr/>
        </p:nvGrpSpPr>
        <p:grpSpPr>
          <a:xfrm>
            <a:off x="4132506" y="525991"/>
            <a:ext cx="395667" cy="553997"/>
            <a:chOff x="4276825" y="487236"/>
            <a:chExt cx="317500" cy="419100"/>
          </a:xfrm>
        </p:grpSpPr>
        <p:sp>
          <p:nvSpPr>
            <p:cNvPr id="42" name="Google Shape;343;p6"/>
            <p:cNvSpPr/>
            <p:nvPr/>
          </p:nvSpPr>
          <p:spPr>
            <a:xfrm>
              <a:off x="4276825" y="706311"/>
              <a:ext cx="317500" cy="200025"/>
            </a:xfrm>
            <a:custGeom>
              <a:avLst/>
              <a:gdLst/>
              <a:ahLst/>
              <a:cxnLst/>
              <a:rect l="l" t="t" r="r" b="b"/>
              <a:pathLst>
                <a:path w="317500" h="200025" extrusionOk="0">
                  <a:moveTo>
                    <a:pt x="233456" y="11968"/>
                  </a:moveTo>
                  <a:lnTo>
                    <a:pt x="233456" y="77950"/>
                  </a:lnTo>
                  <a:cubicBezTo>
                    <a:pt x="248043" y="83210"/>
                    <a:pt x="255687" y="99537"/>
                    <a:pt x="250530" y="114415"/>
                  </a:cubicBezTo>
                  <a:cubicBezTo>
                    <a:pt x="245372" y="129294"/>
                    <a:pt x="229367" y="137092"/>
                    <a:pt x="214779" y="131832"/>
                  </a:cubicBezTo>
                  <a:cubicBezTo>
                    <a:pt x="200192" y="126571"/>
                    <a:pt x="192548" y="110244"/>
                    <a:pt x="197705" y="95365"/>
                  </a:cubicBezTo>
                  <a:cubicBezTo>
                    <a:pt x="200526" y="87228"/>
                    <a:pt x="206802" y="80827"/>
                    <a:pt x="214779" y="77950"/>
                  </a:cubicBezTo>
                  <a:lnTo>
                    <a:pt x="214779" y="5296"/>
                  </a:lnTo>
                  <a:cubicBezTo>
                    <a:pt x="202620" y="1818"/>
                    <a:pt x="190055" y="37"/>
                    <a:pt x="177426" y="0"/>
                  </a:cubicBezTo>
                  <a:lnTo>
                    <a:pt x="140074" y="0"/>
                  </a:lnTo>
                  <a:cubicBezTo>
                    <a:pt x="127445" y="37"/>
                    <a:pt x="114880" y="1818"/>
                    <a:pt x="102721" y="5296"/>
                  </a:cubicBezTo>
                  <a:lnTo>
                    <a:pt x="102721" y="76200"/>
                  </a:lnTo>
                  <a:lnTo>
                    <a:pt x="112075" y="76200"/>
                  </a:lnTo>
                  <a:cubicBezTo>
                    <a:pt x="132695" y="76200"/>
                    <a:pt x="149412" y="93251"/>
                    <a:pt x="149412" y="114283"/>
                  </a:cubicBezTo>
                  <a:cubicBezTo>
                    <a:pt x="149412" y="114284"/>
                    <a:pt x="149412" y="114284"/>
                    <a:pt x="149412" y="114284"/>
                  </a:cubicBezTo>
                  <a:lnTo>
                    <a:pt x="149412" y="171450"/>
                  </a:lnTo>
                  <a:cubicBezTo>
                    <a:pt x="149412" y="176711"/>
                    <a:pt x="145231" y="180975"/>
                    <a:pt x="140074" y="180975"/>
                  </a:cubicBezTo>
                  <a:lnTo>
                    <a:pt x="121397" y="180975"/>
                  </a:lnTo>
                  <a:cubicBezTo>
                    <a:pt x="116240" y="180975"/>
                    <a:pt x="112059" y="176711"/>
                    <a:pt x="112059" y="171450"/>
                  </a:cubicBezTo>
                  <a:cubicBezTo>
                    <a:pt x="112059" y="166189"/>
                    <a:pt x="116240" y="161925"/>
                    <a:pt x="121397" y="161925"/>
                  </a:cubicBezTo>
                  <a:lnTo>
                    <a:pt x="130797" y="161925"/>
                  </a:lnTo>
                  <a:lnTo>
                    <a:pt x="130797" y="114300"/>
                  </a:lnTo>
                  <a:cubicBezTo>
                    <a:pt x="130798" y="103780"/>
                    <a:pt x="122437" y="95251"/>
                    <a:pt x="112123" y="95250"/>
                  </a:cubicBezTo>
                  <a:cubicBezTo>
                    <a:pt x="112122" y="95250"/>
                    <a:pt x="112121" y="95250"/>
                    <a:pt x="112120" y="95250"/>
                  </a:cubicBezTo>
                  <a:lnTo>
                    <a:pt x="74690" y="95250"/>
                  </a:lnTo>
                  <a:cubicBezTo>
                    <a:pt x="64362" y="95280"/>
                    <a:pt x="55997" y="103813"/>
                    <a:pt x="55968" y="114348"/>
                  </a:cubicBezTo>
                  <a:lnTo>
                    <a:pt x="55968" y="161925"/>
                  </a:lnTo>
                  <a:lnTo>
                    <a:pt x="65368" y="161925"/>
                  </a:lnTo>
                  <a:cubicBezTo>
                    <a:pt x="70525" y="161925"/>
                    <a:pt x="74706" y="166189"/>
                    <a:pt x="74706" y="171450"/>
                  </a:cubicBezTo>
                  <a:cubicBezTo>
                    <a:pt x="74706" y="176711"/>
                    <a:pt x="70525" y="180975"/>
                    <a:pt x="65368" y="180975"/>
                  </a:cubicBezTo>
                  <a:lnTo>
                    <a:pt x="46691" y="180975"/>
                  </a:lnTo>
                  <a:cubicBezTo>
                    <a:pt x="41534" y="180975"/>
                    <a:pt x="37353" y="176711"/>
                    <a:pt x="37353" y="171450"/>
                  </a:cubicBezTo>
                  <a:lnTo>
                    <a:pt x="37353" y="114300"/>
                  </a:lnTo>
                  <a:cubicBezTo>
                    <a:pt x="37353" y="93258"/>
                    <a:pt x="54075" y="76200"/>
                    <a:pt x="74704" y="76200"/>
                  </a:cubicBezTo>
                  <a:cubicBezTo>
                    <a:pt x="74705" y="76200"/>
                    <a:pt x="74705" y="76200"/>
                    <a:pt x="74706" y="76200"/>
                  </a:cubicBezTo>
                  <a:lnTo>
                    <a:pt x="84044" y="76200"/>
                  </a:lnTo>
                  <a:lnTo>
                    <a:pt x="84044" y="11968"/>
                  </a:lnTo>
                  <a:cubicBezTo>
                    <a:pt x="33006" y="34681"/>
                    <a:pt x="9" y="86077"/>
                    <a:pt x="0" y="142875"/>
                  </a:cubicBezTo>
                  <a:lnTo>
                    <a:pt x="0" y="200025"/>
                  </a:lnTo>
                  <a:lnTo>
                    <a:pt x="317500" y="200025"/>
                  </a:lnTo>
                  <a:lnTo>
                    <a:pt x="317500" y="142875"/>
                  </a:lnTo>
                  <a:cubicBezTo>
                    <a:pt x="317491" y="86077"/>
                    <a:pt x="284493" y="34681"/>
                    <a:pt x="233456" y="1196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344;p6"/>
            <p:cNvSpPr/>
            <p:nvPr/>
          </p:nvSpPr>
          <p:spPr>
            <a:xfrm>
              <a:off x="4342192" y="487236"/>
              <a:ext cx="186764" cy="190500"/>
            </a:xfrm>
            <a:custGeom>
              <a:avLst/>
              <a:gdLst/>
              <a:ahLst/>
              <a:cxnLst/>
              <a:rect l="l" t="t" r="r" b="b"/>
              <a:pathLst>
                <a:path w="186764" h="190500" extrusionOk="0">
                  <a:moveTo>
                    <a:pt x="186765" y="95250"/>
                  </a:moveTo>
                  <a:cubicBezTo>
                    <a:pt x="186765" y="147855"/>
                    <a:pt x="144956" y="190500"/>
                    <a:pt x="93382" y="190500"/>
                  </a:cubicBezTo>
                  <a:cubicBezTo>
                    <a:pt x="41809" y="190500"/>
                    <a:pt x="0" y="147855"/>
                    <a:pt x="0" y="95250"/>
                  </a:cubicBezTo>
                  <a:cubicBezTo>
                    <a:pt x="0" y="42645"/>
                    <a:pt x="41809" y="0"/>
                    <a:pt x="93382" y="0"/>
                  </a:cubicBezTo>
                  <a:cubicBezTo>
                    <a:pt x="144956" y="0"/>
                    <a:pt x="186765" y="42645"/>
                    <a:pt x="186765" y="9525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4" name="Google Shape;264;p31"/>
          <p:cNvCxnSpPr/>
          <p:nvPr/>
        </p:nvCxnSpPr>
        <p:spPr>
          <a:xfrm>
            <a:off x="4587952" y="473579"/>
            <a:ext cx="0" cy="817144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graphicFrame>
        <p:nvGraphicFramePr>
          <p:cNvPr id="45" name="Chart 44"/>
          <p:cNvGraphicFramePr/>
          <p:nvPr>
            <p:extLst>
              <p:ext uri="{D42A27DB-BD31-4B8C-83A1-F6EECF244321}">
                <p14:modId xmlns:p14="http://schemas.microsoft.com/office/powerpoint/2010/main" val="1493484621"/>
              </p:ext>
            </p:extLst>
          </p:nvPr>
        </p:nvGraphicFramePr>
        <p:xfrm>
          <a:off x="4213965" y="1771601"/>
          <a:ext cx="3811811" cy="1368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" name="Rectangle 45"/>
          <p:cNvSpPr/>
          <p:nvPr/>
        </p:nvSpPr>
        <p:spPr>
          <a:xfrm>
            <a:off x="4433666" y="1593787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-62%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084876" y="1593787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-46%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772844" y="1588485"/>
            <a:ext cx="785587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-36%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451160" y="1588483"/>
            <a:ext cx="90840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-18.3%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697251" y="1029063"/>
            <a:ext cx="1044004" cy="35378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18.3%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Google Shape;383;p6"/>
          <p:cNvCxnSpPr/>
          <p:nvPr/>
        </p:nvCxnSpPr>
        <p:spPr>
          <a:xfrm>
            <a:off x="7873958" y="2623906"/>
            <a:ext cx="0" cy="3313068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2" name="Google Shape;383;p6"/>
          <p:cNvCxnSpPr/>
          <p:nvPr/>
        </p:nvCxnSpPr>
        <p:spPr>
          <a:xfrm>
            <a:off x="7986779" y="3281755"/>
            <a:ext cx="0" cy="3313068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3" name="Rectangle 52"/>
          <p:cNvSpPr/>
          <p:nvPr/>
        </p:nvSpPr>
        <p:spPr>
          <a:xfrm>
            <a:off x="0" y="6447632"/>
            <a:ext cx="1717044" cy="398140"/>
          </a:xfrm>
          <a:prstGeom prst="rect">
            <a:avLst/>
          </a:prstGeom>
        </p:spPr>
        <p:txBody>
          <a:bodyPr wrap="none" lIns="119969" tIns="59985" rIns="119969" bIns="59985">
            <a:spAutoFit/>
          </a:bodyPr>
          <a:lstStyle/>
          <a:p>
            <a:r>
              <a:rPr lang="mn-MN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2018-2023 </a:t>
            </a:r>
            <a:r>
              <a:rPr lang="mn-MN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5"/>
          <a:stretch/>
        </p:blipFill>
        <p:spPr bwMode="auto">
          <a:xfrm>
            <a:off x="116981" y="3279137"/>
            <a:ext cx="2510715" cy="256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228264683"/>
              </p:ext>
            </p:extLst>
          </p:nvPr>
        </p:nvGraphicFramePr>
        <p:xfrm>
          <a:off x="5022244" y="3281755"/>
          <a:ext cx="2716051" cy="1758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821852163"/>
              </p:ext>
            </p:extLst>
          </p:nvPr>
        </p:nvGraphicFramePr>
        <p:xfrm>
          <a:off x="2713808" y="2364024"/>
          <a:ext cx="2505445" cy="342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1" name="Content Placeholder 2"/>
          <p:cNvSpPr txBox="1">
            <a:spLocks/>
          </p:cNvSpPr>
          <p:nvPr/>
        </p:nvSpPr>
        <p:spPr>
          <a:xfrm>
            <a:off x="8133814" y="4704062"/>
            <a:ext cx="3541630" cy="1881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Эрт илрүүлгийн үзлэгээр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ходоодны хавдар 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эрт үеийн  - 2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хожуу үеийн ходоодны хавдар - 13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элэгний хавдар - 9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давсагны хавдар - 1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чацархайн хавдар -1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хөхний хавдар - 3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хөхний үүсгэвэр -10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mn-MN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умайн хүзүүний хавдар илрүүлэх цитологи шинжилгээгээр  хавдрын урьдал 86 тохиолдол  илрүүлж мэргэжлийн эмчийн хяналт болон дараагийн шатлалын эмнэлэгрүү шилжүүлсэн.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04900" y="1663881"/>
            <a:ext cx="972152" cy="413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mn-MN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.3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8786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" y="2955821"/>
            <a:ext cx="2207451" cy="15820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29;p3"/>
          <p:cNvSpPr txBox="1">
            <a:spLocks/>
          </p:cNvSpPr>
          <p:nvPr/>
        </p:nvSpPr>
        <p:spPr>
          <a:xfrm>
            <a:off x="-72232" y="1505449"/>
            <a:ext cx="3372168" cy="12609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2060"/>
              </a:buClr>
            </a:pP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Тусламж, үйлчилгээний статистик</a:t>
            </a:r>
            <a:endParaRPr lang="mn-MN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49065" y="313267"/>
            <a:ext cx="6336000" cy="492443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2018-202</a:t>
            </a:r>
            <a:r>
              <a:rPr lang="mn-MN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mn-MN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ОНЫ </a:t>
            </a:r>
            <a:r>
              <a:rPr lang="mn-MN" sz="2400" b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ҮЗҮҮЛЭЛТ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33693674"/>
              </p:ext>
            </p:extLst>
          </p:nvPr>
        </p:nvGraphicFramePr>
        <p:xfrm>
          <a:off x="3445844" y="1082631"/>
          <a:ext cx="3976236" cy="332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Google Shape;328;p6"/>
          <p:cNvSpPr txBox="1"/>
          <p:nvPr/>
        </p:nvSpPr>
        <p:spPr>
          <a:xfrm>
            <a:off x="361158" y="3872039"/>
            <a:ext cx="2233163" cy="33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ОНОШИЛГОО</a:t>
            </a:r>
            <a:endParaRPr sz="1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335;p6"/>
          <p:cNvSpPr txBox="1"/>
          <p:nvPr/>
        </p:nvSpPr>
        <p:spPr>
          <a:xfrm>
            <a:off x="329972" y="5205891"/>
            <a:ext cx="2322187" cy="33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ШИНЖИЛГЭЭ</a:t>
            </a:r>
            <a:endParaRPr sz="1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" name="Google Shape;336;p6"/>
          <p:cNvGrpSpPr/>
          <p:nvPr/>
        </p:nvGrpSpPr>
        <p:grpSpPr>
          <a:xfrm>
            <a:off x="435809" y="4327283"/>
            <a:ext cx="610242" cy="849032"/>
            <a:chOff x="6558341" y="3162894"/>
            <a:chExt cx="313227" cy="424899"/>
          </a:xfrm>
        </p:grpSpPr>
        <p:sp>
          <p:nvSpPr>
            <p:cNvPr id="18" name="Google Shape;337;p6"/>
            <p:cNvSpPr/>
            <p:nvPr/>
          </p:nvSpPr>
          <p:spPr>
            <a:xfrm>
              <a:off x="6558341" y="3274566"/>
              <a:ext cx="202917" cy="201555"/>
            </a:xfrm>
            <a:custGeom>
              <a:avLst/>
              <a:gdLst/>
              <a:ahLst/>
              <a:cxnLst/>
              <a:rect l="l" t="t" r="r" b="b"/>
              <a:pathLst>
                <a:path w="149" h="148" extrusionOk="0">
                  <a:moveTo>
                    <a:pt x="106" y="0"/>
                  </a:moveTo>
                  <a:lnTo>
                    <a:pt x="106" y="0"/>
                  </a:lnTo>
                  <a:lnTo>
                    <a:pt x="22" y="83"/>
                  </a:lnTo>
                  <a:lnTo>
                    <a:pt x="22" y="83"/>
                  </a:lnTo>
                  <a:lnTo>
                    <a:pt x="19" y="89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0" y="107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2" y="122"/>
                  </a:lnTo>
                  <a:lnTo>
                    <a:pt x="1" y="130"/>
                  </a:lnTo>
                  <a:lnTo>
                    <a:pt x="0" y="136"/>
                  </a:lnTo>
                  <a:lnTo>
                    <a:pt x="1" y="141"/>
                  </a:lnTo>
                  <a:lnTo>
                    <a:pt x="4" y="145"/>
                  </a:lnTo>
                  <a:lnTo>
                    <a:pt x="7" y="147"/>
                  </a:lnTo>
                  <a:lnTo>
                    <a:pt x="12" y="148"/>
                  </a:lnTo>
                  <a:lnTo>
                    <a:pt x="17" y="148"/>
                  </a:lnTo>
                  <a:lnTo>
                    <a:pt x="24" y="147"/>
                  </a:lnTo>
                  <a:lnTo>
                    <a:pt x="30" y="146"/>
                  </a:lnTo>
                  <a:lnTo>
                    <a:pt x="44" y="141"/>
                  </a:lnTo>
                  <a:lnTo>
                    <a:pt x="56" y="133"/>
                  </a:lnTo>
                  <a:lnTo>
                    <a:pt x="67" y="126"/>
                  </a:lnTo>
                  <a:lnTo>
                    <a:pt x="149" y="4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" name="Google Shape;338;p6"/>
            <p:cNvSpPr/>
            <p:nvPr/>
          </p:nvSpPr>
          <p:spPr>
            <a:xfrm>
              <a:off x="6695888" y="3162894"/>
              <a:ext cx="175680" cy="178404"/>
            </a:xfrm>
            <a:custGeom>
              <a:avLst/>
              <a:gdLst/>
              <a:ahLst/>
              <a:cxnLst/>
              <a:rect l="l" t="t" r="r" b="b"/>
              <a:pathLst>
                <a:path w="129" h="131" extrusionOk="0">
                  <a:moveTo>
                    <a:pt x="129" y="40"/>
                  </a:moveTo>
                  <a:lnTo>
                    <a:pt x="129" y="40"/>
                  </a:lnTo>
                  <a:lnTo>
                    <a:pt x="129" y="40"/>
                  </a:lnTo>
                  <a:lnTo>
                    <a:pt x="129" y="31"/>
                  </a:lnTo>
                  <a:lnTo>
                    <a:pt x="127" y="25"/>
                  </a:lnTo>
                  <a:lnTo>
                    <a:pt x="123" y="17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12" y="7"/>
                  </a:lnTo>
                  <a:lnTo>
                    <a:pt x="105" y="4"/>
                  </a:lnTo>
                  <a:lnTo>
                    <a:pt x="98" y="1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1"/>
                  </a:lnTo>
                  <a:lnTo>
                    <a:pt x="75" y="2"/>
                  </a:lnTo>
                  <a:lnTo>
                    <a:pt x="69" y="6"/>
                  </a:lnTo>
                  <a:lnTo>
                    <a:pt x="63" y="11"/>
                  </a:lnTo>
                  <a:lnTo>
                    <a:pt x="46" y="28"/>
                  </a:lnTo>
                  <a:lnTo>
                    <a:pt x="44" y="25"/>
                  </a:lnTo>
                  <a:lnTo>
                    <a:pt x="44" y="25"/>
                  </a:lnTo>
                  <a:lnTo>
                    <a:pt x="41" y="22"/>
                  </a:lnTo>
                  <a:lnTo>
                    <a:pt x="39" y="2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25" y="21"/>
                  </a:lnTo>
                  <a:lnTo>
                    <a:pt x="20" y="25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0" y="130"/>
                  </a:lnTo>
                  <a:lnTo>
                    <a:pt x="73" y="131"/>
                  </a:lnTo>
                  <a:lnTo>
                    <a:pt x="78" y="131"/>
                  </a:lnTo>
                  <a:lnTo>
                    <a:pt x="78" y="131"/>
                  </a:lnTo>
                  <a:lnTo>
                    <a:pt x="83" y="130"/>
                  </a:lnTo>
                  <a:lnTo>
                    <a:pt x="89" y="126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7" y="108"/>
                  </a:lnTo>
                  <a:lnTo>
                    <a:pt x="108" y="104"/>
                  </a:lnTo>
                  <a:lnTo>
                    <a:pt x="109" y="98"/>
                  </a:lnTo>
                  <a:lnTo>
                    <a:pt x="109" y="98"/>
                  </a:lnTo>
                  <a:lnTo>
                    <a:pt x="108" y="91"/>
                  </a:lnTo>
                  <a:lnTo>
                    <a:pt x="107" y="88"/>
                  </a:lnTo>
                  <a:lnTo>
                    <a:pt x="104" y="86"/>
                  </a:lnTo>
                  <a:lnTo>
                    <a:pt x="102" y="83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23" y="62"/>
                  </a:lnTo>
                  <a:lnTo>
                    <a:pt x="127" y="54"/>
                  </a:lnTo>
                  <a:lnTo>
                    <a:pt x="129" y="48"/>
                  </a:lnTo>
                  <a:lnTo>
                    <a:pt x="129" y="40"/>
                  </a:lnTo>
                  <a:lnTo>
                    <a:pt x="129" y="40"/>
                  </a:lnTo>
                  <a:close/>
                </a:path>
              </a:pathLst>
            </a:cu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" name="Google Shape;339;p6"/>
            <p:cNvSpPr/>
            <p:nvPr/>
          </p:nvSpPr>
          <p:spPr>
            <a:xfrm>
              <a:off x="6559702" y="3491101"/>
              <a:ext cx="65369" cy="96692"/>
            </a:xfrm>
            <a:custGeom>
              <a:avLst/>
              <a:gdLst/>
              <a:ahLst/>
              <a:cxnLst/>
              <a:rect l="l" t="t" r="r" b="b"/>
              <a:pathLst>
                <a:path w="48" h="71" extrusionOk="0">
                  <a:moveTo>
                    <a:pt x="47" y="45"/>
                  </a:moveTo>
                  <a:lnTo>
                    <a:pt x="24" y="0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1" y="55"/>
                  </a:lnTo>
                  <a:lnTo>
                    <a:pt x="4" y="60"/>
                  </a:lnTo>
                  <a:lnTo>
                    <a:pt x="6" y="64"/>
                  </a:lnTo>
                  <a:lnTo>
                    <a:pt x="10" y="68"/>
                  </a:lnTo>
                  <a:lnTo>
                    <a:pt x="15" y="70"/>
                  </a:lnTo>
                  <a:lnTo>
                    <a:pt x="20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9" y="71"/>
                  </a:lnTo>
                  <a:lnTo>
                    <a:pt x="34" y="70"/>
                  </a:lnTo>
                  <a:lnTo>
                    <a:pt x="38" y="68"/>
                  </a:lnTo>
                  <a:lnTo>
                    <a:pt x="43" y="64"/>
                  </a:lnTo>
                  <a:lnTo>
                    <a:pt x="45" y="60"/>
                  </a:lnTo>
                  <a:lnTo>
                    <a:pt x="48" y="55"/>
                  </a:lnTo>
                  <a:lnTo>
                    <a:pt x="48" y="50"/>
                  </a:lnTo>
                  <a:lnTo>
                    <a:pt x="47" y="45"/>
                  </a:lnTo>
                  <a:lnTo>
                    <a:pt x="47" y="45"/>
                  </a:lnTo>
                  <a:close/>
                </a:path>
              </a:pathLst>
            </a:custGeom>
            <a:solidFill>
              <a:srgbClr val="00206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1" name="Google Shape;340;p6"/>
          <p:cNvSpPr txBox="1"/>
          <p:nvPr/>
        </p:nvSpPr>
        <p:spPr>
          <a:xfrm>
            <a:off x="-46520" y="4669264"/>
            <a:ext cx="2616830" cy="53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mn-MN" sz="2600" b="1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     157,969</a:t>
            </a:r>
            <a:endParaRPr sz="2600" b="1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2" name="Google Shape;361;p6"/>
          <p:cNvSpPr txBox="1"/>
          <p:nvPr/>
        </p:nvSpPr>
        <p:spPr>
          <a:xfrm>
            <a:off x="50846" y="3353859"/>
            <a:ext cx="2616830" cy="53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mn-MN" sz="2600" b="1" dirty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      42,829</a:t>
            </a:r>
            <a:endParaRPr sz="2600" b="1" dirty="0">
              <a:solidFill>
                <a:srgbClr val="C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3" name="Google Shape;341;p6"/>
          <p:cNvSpPr/>
          <p:nvPr/>
        </p:nvSpPr>
        <p:spPr>
          <a:xfrm>
            <a:off x="467128" y="3280652"/>
            <a:ext cx="561487" cy="606687"/>
          </a:xfrm>
          <a:custGeom>
            <a:avLst/>
            <a:gdLst/>
            <a:ahLst/>
            <a:cxnLst/>
            <a:rect l="l" t="t" r="r" b="b"/>
            <a:pathLst>
              <a:path w="5929" h="5947" extrusionOk="0">
                <a:moveTo>
                  <a:pt x="2033" y="0"/>
                </a:moveTo>
                <a:lnTo>
                  <a:pt x="1958" y="19"/>
                </a:lnTo>
                <a:lnTo>
                  <a:pt x="1902" y="56"/>
                </a:lnTo>
                <a:lnTo>
                  <a:pt x="1865" y="112"/>
                </a:lnTo>
                <a:lnTo>
                  <a:pt x="1846" y="187"/>
                </a:lnTo>
                <a:lnTo>
                  <a:pt x="1846" y="373"/>
                </a:lnTo>
                <a:lnTo>
                  <a:pt x="1772" y="392"/>
                </a:lnTo>
                <a:lnTo>
                  <a:pt x="1716" y="410"/>
                </a:lnTo>
                <a:lnTo>
                  <a:pt x="1641" y="448"/>
                </a:lnTo>
                <a:lnTo>
                  <a:pt x="1585" y="485"/>
                </a:lnTo>
                <a:lnTo>
                  <a:pt x="1548" y="541"/>
                </a:lnTo>
                <a:lnTo>
                  <a:pt x="1511" y="597"/>
                </a:lnTo>
                <a:lnTo>
                  <a:pt x="1492" y="671"/>
                </a:lnTo>
                <a:lnTo>
                  <a:pt x="1473" y="746"/>
                </a:lnTo>
                <a:lnTo>
                  <a:pt x="1473" y="3355"/>
                </a:lnTo>
                <a:lnTo>
                  <a:pt x="1492" y="3430"/>
                </a:lnTo>
                <a:lnTo>
                  <a:pt x="1511" y="3486"/>
                </a:lnTo>
                <a:lnTo>
                  <a:pt x="1548" y="3560"/>
                </a:lnTo>
                <a:lnTo>
                  <a:pt x="1585" y="3616"/>
                </a:lnTo>
                <a:lnTo>
                  <a:pt x="1641" y="3654"/>
                </a:lnTo>
                <a:lnTo>
                  <a:pt x="1716" y="3691"/>
                </a:lnTo>
                <a:lnTo>
                  <a:pt x="1772" y="3710"/>
                </a:lnTo>
                <a:lnTo>
                  <a:pt x="1846" y="3728"/>
                </a:lnTo>
                <a:lnTo>
                  <a:pt x="1995" y="3728"/>
                </a:lnTo>
                <a:lnTo>
                  <a:pt x="1995" y="3896"/>
                </a:lnTo>
                <a:lnTo>
                  <a:pt x="2014" y="3971"/>
                </a:lnTo>
                <a:lnTo>
                  <a:pt x="2051" y="4045"/>
                </a:lnTo>
                <a:lnTo>
                  <a:pt x="2107" y="4082"/>
                </a:lnTo>
                <a:lnTo>
                  <a:pt x="2722" y="4082"/>
                </a:lnTo>
                <a:lnTo>
                  <a:pt x="2778" y="4045"/>
                </a:lnTo>
                <a:lnTo>
                  <a:pt x="2815" y="3971"/>
                </a:lnTo>
                <a:lnTo>
                  <a:pt x="2834" y="3896"/>
                </a:lnTo>
                <a:lnTo>
                  <a:pt x="2834" y="3728"/>
                </a:lnTo>
                <a:lnTo>
                  <a:pt x="2965" y="3728"/>
                </a:lnTo>
                <a:lnTo>
                  <a:pt x="3039" y="3710"/>
                </a:lnTo>
                <a:lnTo>
                  <a:pt x="3114" y="3691"/>
                </a:lnTo>
                <a:lnTo>
                  <a:pt x="3170" y="3654"/>
                </a:lnTo>
                <a:lnTo>
                  <a:pt x="3225" y="3616"/>
                </a:lnTo>
                <a:lnTo>
                  <a:pt x="3281" y="3560"/>
                </a:lnTo>
                <a:lnTo>
                  <a:pt x="3300" y="3486"/>
                </a:lnTo>
                <a:lnTo>
                  <a:pt x="3337" y="3430"/>
                </a:lnTo>
                <a:lnTo>
                  <a:pt x="3337" y="3355"/>
                </a:lnTo>
                <a:lnTo>
                  <a:pt x="3337" y="746"/>
                </a:lnTo>
                <a:lnTo>
                  <a:pt x="3337" y="671"/>
                </a:lnTo>
                <a:lnTo>
                  <a:pt x="3300" y="597"/>
                </a:lnTo>
                <a:lnTo>
                  <a:pt x="3281" y="541"/>
                </a:lnTo>
                <a:lnTo>
                  <a:pt x="3225" y="485"/>
                </a:lnTo>
                <a:lnTo>
                  <a:pt x="3170" y="448"/>
                </a:lnTo>
                <a:lnTo>
                  <a:pt x="3114" y="410"/>
                </a:lnTo>
                <a:lnTo>
                  <a:pt x="3039" y="392"/>
                </a:lnTo>
                <a:lnTo>
                  <a:pt x="2965" y="373"/>
                </a:lnTo>
                <a:lnTo>
                  <a:pt x="2965" y="187"/>
                </a:lnTo>
                <a:lnTo>
                  <a:pt x="2946" y="112"/>
                </a:lnTo>
                <a:lnTo>
                  <a:pt x="2909" y="56"/>
                </a:lnTo>
                <a:lnTo>
                  <a:pt x="2853" y="19"/>
                </a:lnTo>
                <a:lnTo>
                  <a:pt x="2778" y="0"/>
                </a:lnTo>
                <a:close/>
                <a:moveTo>
                  <a:pt x="1194" y="4455"/>
                </a:moveTo>
                <a:lnTo>
                  <a:pt x="1175" y="4474"/>
                </a:lnTo>
                <a:lnTo>
                  <a:pt x="1138" y="4492"/>
                </a:lnTo>
                <a:lnTo>
                  <a:pt x="1119" y="4511"/>
                </a:lnTo>
                <a:lnTo>
                  <a:pt x="1101" y="4548"/>
                </a:lnTo>
                <a:lnTo>
                  <a:pt x="1101" y="4735"/>
                </a:lnTo>
                <a:lnTo>
                  <a:pt x="1119" y="4772"/>
                </a:lnTo>
                <a:lnTo>
                  <a:pt x="1138" y="4809"/>
                </a:lnTo>
                <a:lnTo>
                  <a:pt x="1175" y="4828"/>
                </a:lnTo>
                <a:lnTo>
                  <a:pt x="3654" y="4828"/>
                </a:lnTo>
                <a:lnTo>
                  <a:pt x="3673" y="4809"/>
                </a:lnTo>
                <a:lnTo>
                  <a:pt x="3710" y="4772"/>
                </a:lnTo>
                <a:lnTo>
                  <a:pt x="3710" y="4735"/>
                </a:lnTo>
                <a:lnTo>
                  <a:pt x="3710" y="4548"/>
                </a:lnTo>
                <a:lnTo>
                  <a:pt x="3710" y="4511"/>
                </a:lnTo>
                <a:lnTo>
                  <a:pt x="3673" y="4492"/>
                </a:lnTo>
                <a:lnTo>
                  <a:pt x="3654" y="4474"/>
                </a:lnTo>
                <a:lnTo>
                  <a:pt x="3617" y="4455"/>
                </a:lnTo>
                <a:close/>
                <a:moveTo>
                  <a:pt x="3710" y="1491"/>
                </a:moveTo>
                <a:lnTo>
                  <a:pt x="3710" y="2237"/>
                </a:lnTo>
                <a:lnTo>
                  <a:pt x="3934" y="2256"/>
                </a:lnTo>
                <a:lnTo>
                  <a:pt x="4139" y="2293"/>
                </a:lnTo>
                <a:lnTo>
                  <a:pt x="4325" y="2367"/>
                </a:lnTo>
                <a:lnTo>
                  <a:pt x="4512" y="2479"/>
                </a:lnTo>
                <a:lnTo>
                  <a:pt x="4679" y="2591"/>
                </a:lnTo>
                <a:lnTo>
                  <a:pt x="4829" y="2740"/>
                </a:lnTo>
                <a:lnTo>
                  <a:pt x="4959" y="2908"/>
                </a:lnTo>
                <a:lnTo>
                  <a:pt x="5052" y="3094"/>
                </a:lnTo>
                <a:lnTo>
                  <a:pt x="5127" y="3281"/>
                </a:lnTo>
                <a:lnTo>
                  <a:pt x="5183" y="3486"/>
                </a:lnTo>
                <a:lnTo>
                  <a:pt x="5201" y="3710"/>
                </a:lnTo>
                <a:lnTo>
                  <a:pt x="5183" y="3933"/>
                </a:lnTo>
                <a:lnTo>
                  <a:pt x="5127" y="4176"/>
                </a:lnTo>
                <a:lnTo>
                  <a:pt x="5034" y="4399"/>
                </a:lnTo>
                <a:lnTo>
                  <a:pt x="4903" y="4642"/>
                </a:lnTo>
                <a:lnTo>
                  <a:pt x="4735" y="4865"/>
                </a:lnTo>
                <a:lnTo>
                  <a:pt x="4679" y="4940"/>
                </a:lnTo>
                <a:lnTo>
                  <a:pt x="4605" y="5014"/>
                </a:lnTo>
                <a:lnTo>
                  <a:pt x="4418" y="5126"/>
                </a:lnTo>
                <a:lnTo>
                  <a:pt x="4232" y="5182"/>
                </a:lnTo>
                <a:lnTo>
                  <a:pt x="4139" y="5201"/>
                </a:lnTo>
                <a:lnTo>
                  <a:pt x="560" y="5201"/>
                </a:lnTo>
                <a:lnTo>
                  <a:pt x="430" y="5219"/>
                </a:lnTo>
                <a:lnTo>
                  <a:pt x="318" y="5257"/>
                </a:lnTo>
                <a:lnTo>
                  <a:pt x="224" y="5313"/>
                </a:lnTo>
                <a:lnTo>
                  <a:pt x="131" y="5406"/>
                </a:lnTo>
                <a:lnTo>
                  <a:pt x="57" y="5499"/>
                </a:lnTo>
                <a:lnTo>
                  <a:pt x="19" y="5611"/>
                </a:lnTo>
                <a:lnTo>
                  <a:pt x="1" y="5723"/>
                </a:lnTo>
                <a:lnTo>
                  <a:pt x="1" y="5853"/>
                </a:lnTo>
                <a:lnTo>
                  <a:pt x="19" y="5890"/>
                </a:lnTo>
                <a:lnTo>
                  <a:pt x="38" y="5928"/>
                </a:lnTo>
                <a:lnTo>
                  <a:pt x="75" y="5946"/>
                </a:lnTo>
                <a:lnTo>
                  <a:pt x="5854" y="5946"/>
                </a:lnTo>
                <a:lnTo>
                  <a:pt x="5891" y="5928"/>
                </a:lnTo>
                <a:lnTo>
                  <a:pt x="5910" y="5890"/>
                </a:lnTo>
                <a:lnTo>
                  <a:pt x="5928" y="5853"/>
                </a:lnTo>
                <a:lnTo>
                  <a:pt x="5928" y="5723"/>
                </a:lnTo>
                <a:lnTo>
                  <a:pt x="5910" y="5611"/>
                </a:lnTo>
                <a:lnTo>
                  <a:pt x="5872" y="5499"/>
                </a:lnTo>
                <a:lnTo>
                  <a:pt x="5798" y="5406"/>
                </a:lnTo>
                <a:lnTo>
                  <a:pt x="5723" y="5313"/>
                </a:lnTo>
                <a:lnTo>
                  <a:pt x="5611" y="5257"/>
                </a:lnTo>
                <a:lnTo>
                  <a:pt x="5500" y="5219"/>
                </a:lnTo>
                <a:lnTo>
                  <a:pt x="5388" y="5201"/>
                </a:lnTo>
                <a:lnTo>
                  <a:pt x="5369" y="5201"/>
                </a:lnTo>
                <a:lnTo>
                  <a:pt x="5481" y="5052"/>
                </a:lnTo>
                <a:lnTo>
                  <a:pt x="5611" y="4884"/>
                </a:lnTo>
                <a:lnTo>
                  <a:pt x="5705" y="4716"/>
                </a:lnTo>
                <a:lnTo>
                  <a:pt x="5779" y="4530"/>
                </a:lnTo>
                <a:lnTo>
                  <a:pt x="5854" y="4343"/>
                </a:lnTo>
                <a:lnTo>
                  <a:pt x="5891" y="4138"/>
                </a:lnTo>
                <a:lnTo>
                  <a:pt x="5928" y="3933"/>
                </a:lnTo>
                <a:lnTo>
                  <a:pt x="5928" y="3728"/>
                </a:lnTo>
                <a:lnTo>
                  <a:pt x="5928" y="3486"/>
                </a:lnTo>
                <a:lnTo>
                  <a:pt x="5891" y="3262"/>
                </a:lnTo>
                <a:lnTo>
                  <a:pt x="5835" y="3057"/>
                </a:lnTo>
                <a:lnTo>
                  <a:pt x="5761" y="2852"/>
                </a:lnTo>
                <a:lnTo>
                  <a:pt x="5667" y="2666"/>
                </a:lnTo>
                <a:lnTo>
                  <a:pt x="5555" y="2479"/>
                </a:lnTo>
                <a:lnTo>
                  <a:pt x="5425" y="2312"/>
                </a:lnTo>
                <a:lnTo>
                  <a:pt x="5276" y="2144"/>
                </a:lnTo>
                <a:lnTo>
                  <a:pt x="5127" y="1995"/>
                </a:lnTo>
                <a:lnTo>
                  <a:pt x="4959" y="1864"/>
                </a:lnTo>
                <a:lnTo>
                  <a:pt x="4773" y="1752"/>
                </a:lnTo>
                <a:lnTo>
                  <a:pt x="4568" y="1659"/>
                </a:lnTo>
                <a:lnTo>
                  <a:pt x="4363" y="1585"/>
                </a:lnTo>
                <a:lnTo>
                  <a:pt x="4157" y="1529"/>
                </a:lnTo>
                <a:lnTo>
                  <a:pt x="3934" y="1510"/>
                </a:lnTo>
                <a:lnTo>
                  <a:pt x="3710" y="1491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19950" tIns="119950" rIns="119950" bIns="119950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333;p6"/>
          <p:cNvSpPr txBox="1"/>
          <p:nvPr/>
        </p:nvSpPr>
        <p:spPr>
          <a:xfrm>
            <a:off x="874917" y="5751246"/>
            <a:ext cx="2716350" cy="77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SzPts val="1050"/>
            </a:pPr>
            <a:r>
              <a:rPr lang="mn-MN" sz="1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ХҮҮХЭД, НЯРАЙ </a:t>
            </a:r>
            <a:r>
              <a:rPr lang="mn-MN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mn-MN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8576</a:t>
            </a:r>
            <a:endParaRPr lang="en-US" sz="1400" dirty="0"/>
          </a:p>
          <a:p>
            <a:pPr>
              <a:buClr>
                <a:srgbClr val="000000"/>
              </a:buClr>
              <a:buSzPts val="1050"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" name="Google Shape;348;p6"/>
          <p:cNvGrpSpPr/>
          <p:nvPr/>
        </p:nvGrpSpPr>
        <p:grpSpPr>
          <a:xfrm>
            <a:off x="214174" y="5641603"/>
            <a:ext cx="645427" cy="657855"/>
            <a:chOff x="9616808" y="1369287"/>
            <a:chExt cx="457200" cy="457200"/>
          </a:xfrm>
        </p:grpSpPr>
        <p:sp>
          <p:nvSpPr>
            <p:cNvPr id="26" name="Google Shape;349;p6"/>
            <p:cNvSpPr/>
            <p:nvPr/>
          </p:nvSpPr>
          <p:spPr>
            <a:xfrm>
              <a:off x="9759628" y="1464537"/>
              <a:ext cx="171538" cy="200025"/>
            </a:xfrm>
            <a:custGeom>
              <a:avLst/>
              <a:gdLst/>
              <a:ahLst/>
              <a:cxnLst/>
              <a:rect l="l" t="t" r="r" b="b"/>
              <a:pathLst>
                <a:path w="171538" h="200025" extrusionOk="0">
                  <a:moveTo>
                    <a:pt x="123880" y="185738"/>
                  </a:moveTo>
                  <a:lnTo>
                    <a:pt x="123880" y="114300"/>
                  </a:lnTo>
                  <a:lnTo>
                    <a:pt x="123880" y="95250"/>
                  </a:lnTo>
                  <a:lnTo>
                    <a:pt x="123880" y="41053"/>
                  </a:lnTo>
                  <a:cubicBezTo>
                    <a:pt x="134167" y="49054"/>
                    <a:pt x="141215" y="60293"/>
                    <a:pt x="143025" y="73343"/>
                  </a:cubicBezTo>
                  <a:cubicBezTo>
                    <a:pt x="144073" y="80581"/>
                    <a:pt x="150169" y="85725"/>
                    <a:pt x="157217" y="85725"/>
                  </a:cubicBezTo>
                  <a:cubicBezTo>
                    <a:pt x="157884" y="85725"/>
                    <a:pt x="158551" y="85725"/>
                    <a:pt x="159217" y="85630"/>
                  </a:cubicBezTo>
                  <a:cubicBezTo>
                    <a:pt x="167028" y="84487"/>
                    <a:pt x="172457" y="77343"/>
                    <a:pt x="171409" y="69532"/>
                  </a:cubicBezTo>
                  <a:cubicBezTo>
                    <a:pt x="165694" y="29242"/>
                    <a:pt x="129690" y="0"/>
                    <a:pt x="85780" y="0"/>
                  </a:cubicBezTo>
                  <a:cubicBezTo>
                    <a:pt x="41869" y="0"/>
                    <a:pt x="5865" y="29242"/>
                    <a:pt x="150" y="69437"/>
                  </a:cubicBezTo>
                  <a:cubicBezTo>
                    <a:pt x="-993" y="77248"/>
                    <a:pt x="4531" y="84487"/>
                    <a:pt x="12342" y="85534"/>
                  </a:cubicBezTo>
                  <a:cubicBezTo>
                    <a:pt x="20152" y="86678"/>
                    <a:pt x="27391" y="81153"/>
                    <a:pt x="28439" y="73343"/>
                  </a:cubicBezTo>
                  <a:cubicBezTo>
                    <a:pt x="30249" y="60293"/>
                    <a:pt x="37297" y="48959"/>
                    <a:pt x="47584" y="41053"/>
                  </a:cubicBezTo>
                  <a:lnTo>
                    <a:pt x="47584" y="95250"/>
                  </a:lnTo>
                  <a:lnTo>
                    <a:pt x="47584" y="114300"/>
                  </a:lnTo>
                  <a:lnTo>
                    <a:pt x="47584" y="185738"/>
                  </a:lnTo>
                  <a:cubicBezTo>
                    <a:pt x="47584" y="193643"/>
                    <a:pt x="53966" y="200025"/>
                    <a:pt x="61872" y="200025"/>
                  </a:cubicBezTo>
                  <a:cubicBezTo>
                    <a:pt x="69778" y="200025"/>
                    <a:pt x="76159" y="193643"/>
                    <a:pt x="76159" y="185738"/>
                  </a:cubicBezTo>
                  <a:lnTo>
                    <a:pt x="76159" y="114300"/>
                  </a:lnTo>
                  <a:lnTo>
                    <a:pt x="95209" y="114300"/>
                  </a:lnTo>
                  <a:lnTo>
                    <a:pt x="95209" y="185738"/>
                  </a:lnTo>
                  <a:cubicBezTo>
                    <a:pt x="95209" y="193643"/>
                    <a:pt x="101591" y="200025"/>
                    <a:pt x="109497" y="200025"/>
                  </a:cubicBezTo>
                  <a:cubicBezTo>
                    <a:pt x="117403" y="200025"/>
                    <a:pt x="123880" y="193643"/>
                    <a:pt x="123880" y="18573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0;p6"/>
            <p:cNvSpPr/>
            <p:nvPr/>
          </p:nvSpPr>
          <p:spPr>
            <a:xfrm>
              <a:off x="9807308" y="136928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1;p6"/>
            <p:cNvSpPr/>
            <p:nvPr/>
          </p:nvSpPr>
          <p:spPr>
            <a:xfrm>
              <a:off x="9616808" y="1464537"/>
              <a:ext cx="200025" cy="361950"/>
            </a:xfrm>
            <a:custGeom>
              <a:avLst/>
              <a:gdLst/>
              <a:ahLst/>
              <a:cxnLst/>
              <a:rect l="l" t="t" r="r" b="b"/>
              <a:pathLst>
                <a:path w="200025" h="361950" extrusionOk="0">
                  <a:moveTo>
                    <a:pt x="110109" y="148781"/>
                  </a:moveTo>
                  <a:cubicBezTo>
                    <a:pt x="102394" y="140875"/>
                    <a:pt x="89821" y="140875"/>
                    <a:pt x="82010" y="148781"/>
                  </a:cubicBezTo>
                  <a:cubicBezTo>
                    <a:pt x="74200" y="156686"/>
                    <a:pt x="74295" y="169450"/>
                    <a:pt x="82010" y="177356"/>
                  </a:cubicBezTo>
                  <a:lnTo>
                    <a:pt x="118205" y="212122"/>
                  </a:lnTo>
                  <a:cubicBezTo>
                    <a:pt x="122682" y="216694"/>
                    <a:pt x="122682" y="224123"/>
                    <a:pt x="118205" y="228791"/>
                  </a:cubicBezTo>
                  <a:cubicBezTo>
                    <a:pt x="113728" y="233363"/>
                    <a:pt x="106394" y="233363"/>
                    <a:pt x="101822" y="228791"/>
                  </a:cubicBezTo>
                  <a:lnTo>
                    <a:pt x="57150" y="180975"/>
                  </a:lnTo>
                  <a:lnTo>
                    <a:pt x="57150" y="28575"/>
                  </a:lnTo>
                  <a:cubicBezTo>
                    <a:pt x="57150" y="12764"/>
                    <a:pt x="44101" y="0"/>
                    <a:pt x="28575" y="0"/>
                  </a:cubicBezTo>
                  <a:cubicBezTo>
                    <a:pt x="13049" y="0"/>
                    <a:pt x="0" y="12764"/>
                    <a:pt x="0" y="28575"/>
                  </a:cubicBezTo>
                  <a:lnTo>
                    <a:pt x="0" y="194310"/>
                  </a:lnTo>
                  <a:cubicBezTo>
                    <a:pt x="0" y="201930"/>
                    <a:pt x="2953" y="209169"/>
                    <a:pt x="8287" y="214503"/>
                  </a:cubicBezTo>
                  <a:lnTo>
                    <a:pt x="114300" y="323850"/>
                  </a:lnTo>
                  <a:lnTo>
                    <a:pt x="114300" y="361950"/>
                  </a:lnTo>
                  <a:lnTo>
                    <a:pt x="200025" y="361950"/>
                  </a:lnTo>
                  <a:lnTo>
                    <a:pt x="200025" y="266700"/>
                  </a:lnTo>
                  <a:cubicBezTo>
                    <a:pt x="200025" y="247650"/>
                    <a:pt x="195072" y="233172"/>
                    <a:pt x="182594" y="220504"/>
                  </a:cubicBezTo>
                  <a:lnTo>
                    <a:pt x="110109" y="14878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2;p6"/>
            <p:cNvSpPr/>
            <p:nvPr/>
          </p:nvSpPr>
          <p:spPr>
            <a:xfrm>
              <a:off x="9873983" y="1464537"/>
              <a:ext cx="200025" cy="361950"/>
            </a:xfrm>
            <a:custGeom>
              <a:avLst/>
              <a:gdLst/>
              <a:ahLst/>
              <a:cxnLst/>
              <a:rect l="l" t="t" r="r" b="b"/>
              <a:pathLst>
                <a:path w="200025" h="361950" extrusionOk="0">
                  <a:moveTo>
                    <a:pt x="171450" y="0"/>
                  </a:moveTo>
                  <a:cubicBezTo>
                    <a:pt x="155924" y="0"/>
                    <a:pt x="142875" y="12764"/>
                    <a:pt x="142875" y="28575"/>
                  </a:cubicBezTo>
                  <a:lnTo>
                    <a:pt x="142875" y="180975"/>
                  </a:lnTo>
                  <a:lnTo>
                    <a:pt x="98203" y="228791"/>
                  </a:lnTo>
                  <a:cubicBezTo>
                    <a:pt x="93726" y="233363"/>
                    <a:pt x="86392" y="233363"/>
                    <a:pt x="81820" y="228791"/>
                  </a:cubicBezTo>
                  <a:cubicBezTo>
                    <a:pt x="77343" y="224219"/>
                    <a:pt x="77343" y="216789"/>
                    <a:pt x="81820" y="212122"/>
                  </a:cubicBezTo>
                  <a:lnTo>
                    <a:pt x="118015" y="177356"/>
                  </a:lnTo>
                  <a:cubicBezTo>
                    <a:pt x="125730" y="169450"/>
                    <a:pt x="125730" y="156686"/>
                    <a:pt x="118015" y="148781"/>
                  </a:cubicBezTo>
                  <a:cubicBezTo>
                    <a:pt x="110300" y="140875"/>
                    <a:pt x="97726" y="140875"/>
                    <a:pt x="89916" y="148781"/>
                  </a:cubicBezTo>
                  <a:lnTo>
                    <a:pt x="17431" y="220504"/>
                  </a:lnTo>
                  <a:cubicBezTo>
                    <a:pt x="4953" y="233172"/>
                    <a:pt x="0" y="247650"/>
                    <a:pt x="0" y="266700"/>
                  </a:cubicBezTo>
                  <a:lnTo>
                    <a:pt x="0" y="361950"/>
                  </a:lnTo>
                  <a:lnTo>
                    <a:pt x="85725" y="361950"/>
                  </a:lnTo>
                  <a:lnTo>
                    <a:pt x="85725" y="323850"/>
                  </a:lnTo>
                  <a:lnTo>
                    <a:pt x="191738" y="214503"/>
                  </a:lnTo>
                  <a:cubicBezTo>
                    <a:pt x="197072" y="209169"/>
                    <a:pt x="200025" y="201930"/>
                    <a:pt x="200025" y="194310"/>
                  </a:cubicBezTo>
                  <a:lnTo>
                    <a:pt x="200025" y="28575"/>
                  </a:lnTo>
                  <a:cubicBezTo>
                    <a:pt x="200025" y="12764"/>
                    <a:pt x="186976" y="0"/>
                    <a:pt x="17145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3870637475"/>
              </p:ext>
            </p:extLst>
          </p:nvPr>
        </p:nvGraphicFramePr>
        <p:xfrm>
          <a:off x="7549619" y="1082632"/>
          <a:ext cx="4073015" cy="1748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166301264"/>
              </p:ext>
            </p:extLst>
          </p:nvPr>
        </p:nvGraphicFramePr>
        <p:xfrm>
          <a:off x="7552305" y="2910419"/>
          <a:ext cx="4073015" cy="1508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159454085"/>
              </p:ext>
            </p:extLst>
          </p:nvPr>
        </p:nvGraphicFramePr>
        <p:xfrm>
          <a:off x="7569951" y="4530255"/>
          <a:ext cx="4066991" cy="1508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3" name="Chart 32"/>
          <p:cNvGraphicFramePr/>
          <p:nvPr>
            <p:extLst>
              <p:ext uri="{D42A27DB-BD31-4B8C-83A1-F6EECF244321}">
                <p14:modId xmlns:p14="http://schemas.microsoft.com/office/powerpoint/2010/main" val="2710054074"/>
              </p:ext>
            </p:extLst>
          </p:nvPr>
        </p:nvGraphicFramePr>
        <p:xfrm>
          <a:off x="3445844" y="4530255"/>
          <a:ext cx="3994485" cy="1508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4" name="Google Shape;382;p6"/>
          <p:cNvCxnSpPr/>
          <p:nvPr/>
        </p:nvCxnSpPr>
        <p:spPr>
          <a:xfrm>
            <a:off x="3123961" y="1293805"/>
            <a:ext cx="0" cy="375784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" name="Google Shape;382;p6"/>
          <p:cNvCxnSpPr/>
          <p:nvPr/>
        </p:nvCxnSpPr>
        <p:spPr>
          <a:xfrm>
            <a:off x="3210588" y="1737366"/>
            <a:ext cx="0" cy="3757847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6" name="Rectangle 35"/>
          <p:cNvSpPr/>
          <p:nvPr/>
        </p:nvSpPr>
        <p:spPr>
          <a:xfrm>
            <a:off x="9536074" y="6168766"/>
            <a:ext cx="2141653" cy="615553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19969" tIns="59985" rIns="119969" bIns="59985">
            <a:spAutoFit/>
          </a:bodyPr>
          <a:lstStyle/>
          <a:p>
            <a:pPr algn="ctr"/>
            <a:r>
              <a:rPr lang="mn-M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БҮТЭЭМЖ </a:t>
            </a:r>
            <a:br>
              <a:rPr lang="mn-M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mn-M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PRODUCTIVITY)</a:t>
            </a:r>
            <a:endParaRPr lang="en-US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800952"/>
            <a:ext cx="2704699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232503532"/>
              </p:ext>
            </p:extLst>
          </p:nvPr>
        </p:nvGraphicFramePr>
        <p:xfrm>
          <a:off x="114513" y="3150316"/>
          <a:ext cx="4322734" cy="297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19337"/>
              </p:ext>
            </p:extLst>
          </p:nvPr>
        </p:nvGraphicFramePr>
        <p:xfrm>
          <a:off x="4572000" y="1074024"/>
          <a:ext cx="7122693" cy="316841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78741"/>
                <a:gridCol w="982124"/>
                <a:gridCol w="954589"/>
                <a:gridCol w="862799"/>
                <a:gridCol w="982124"/>
                <a:gridCol w="881158"/>
                <a:gridCol w="881158"/>
              </a:tblGrid>
              <a:tr h="519141">
                <a:tc>
                  <a:txBody>
                    <a:bodyPr/>
                    <a:lstStyle/>
                    <a:p>
                      <a:pPr algn="ctr"/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Эндэгдэл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он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он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он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он</a:t>
                      </a:r>
                      <a:endParaRPr lang="en-US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mn-MN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он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16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он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30616">
                <a:tc>
                  <a:txBody>
                    <a:bodyPr/>
                    <a:lstStyle/>
                    <a:p>
                      <a:pPr algn="ctr"/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Нярайн эндэгдэл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643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Эрт нярайн эндэгдэл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670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Хожуу нярайн эндэгдэл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9119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1-5 насны хүүхдийн эндэгдэл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212923"/>
              </p:ext>
            </p:extLst>
          </p:nvPr>
        </p:nvGraphicFramePr>
        <p:xfrm>
          <a:off x="4746924" y="4376679"/>
          <a:ext cx="6938145" cy="1731603"/>
        </p:xfrm>
        <a:graphic>
          <a:graphicData uri="http://schemas.openxmlformats.org/drawingml/2006/table">
            <a:tbl>
              <a:tblPr>
                <a:tableStyleId>{EB344D84-9AFB-497E-A393-DC336BA19D2E}</a:tableStyleId>
              </a:tblPr>
              <a:tblGrid>
                <a:gridCol w="1710133"/>
                <a:gridCol w="982900"/>
                <a:gridCol w="821909"/>
                <a:gridCol w="889695"/>
                <a:gridCol w="872748"/>
                <a:gridCol w="830380"/>
                <a:gridCol w="830380"/>
              </a:tblGrid>
              <a:tr h="344105">
                <a:tc>
                  <a:txBody>
                    <a:bodyPr/>
                    <a:lstStyle/>
                    <a:p>
                      <a:pPr algn="ctr" fontAlgn="ctr"/>
                      <a:endParaRPr lang="mn-MN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он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он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он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он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он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он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396898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Эхийн эндэгдэл</a:t>
                      </a:r>
                      <a:endParaRPr lang="mn-MN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624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Эхийн ноцтой хүндрэл</a:t>
                      </a:r>
                      <a:endParaRPr lang="mn-MN" sz="1600" b="0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62415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Амьгүй төрсөн хүүхдийн тоо</a:t>
                      </a:r>
                      <a:endParaRPr lang="mn-MN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3349065" y="313267"/>
            <a:ext cx="6336000" cy="492443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2018-202</a:t>
            </a:r>
            <a:r>
              <a:rPr lang="mn-MN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3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mn-MN" sz="2400" b="1" dirty="0" smtClean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ОНЫ </a:t>
            </a:r>
            <a:r>
              <a:rPr lang="mn-MN" sz="2400" b="1" dirty="0">
                <a:solidFill>
                  <a:srgbClr val="002060"/>
                </a:solidFill>
                <a:latin typeface="Times New Roman"/>
                <a:cs typeface="Times New Roman"/>
                <a:sym typeface="Times New Roman"/>
              </a:rPr>
              <a:t>ҮЗҮҮЛЭЛТ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Google Shape;129;p3"/>
          <p:cNvSpPr txBox="1">
            <a:spLocks noGrp="1"/>
          </p:cNvSpPr>
          <p:nvPr>
            <p:ph type="title"/>
          </p:nvPr>
        </p:nvSpPr>
        <p:spPr>
          <a:xfrm>
            <a:off x="-72232" y="1505449"/>
            <a:ext cx="3372168" cy="1260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algn="ctr">
              <a:buClr>
                <a:srgbClr val="002060"/>
              </a:buClr>
            </a:pP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Тусламж, үйлчилгээний статистик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09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194819e13f_0_0"/>
          <p:cNvSpPr txBox="1">
            <a:spLocks noGrp="1"/>
          </p:cNvSpPr>
          <p:nvPr>
            <p:ph type="body" idx="2"/>
          </p:nvPr>
        </p:nvSpPr>
        <p:spPr>
          <a:xfrm>
            <a:off x="6870224" y="3352800"/>
            <a:ext cx="4011930" cy="18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2543" indent="-45916">
              <a:spcBef>
                <a:spcPts val="0"/>
              </a:spcBef>
              <a:buSzPts val="2000"/>
              <a:buNone/>
            </a:pPr>
            <a:endParaRPr sz="2600"/>
          </a:p>
          <a:p>
            <a:pPr marL="0" indent="0">
              <a:buSzPts val="2000"/>
              <a:buNone/>
            </a:pPr>
            <a:r>
              <a:rPr lang="mn-MN" sz="2600" i="1">
                <a:solidFill>
                  <a:srgbClr val="006F83"/>
                </a:solidFill>
              </a:rPr>
              <a:t>     </a:t>
            </a:r>
            <a:endParaRPr sz="2600"/>
          </a:p>
        </p:txBody>
      </p:sp>
      <p:sp>
        <p:nvSpPr>
          <p:cNvPr id="475" name="Google Shape;475;g1194819e13f_0_0"/>
          <p:cNvSpPr txBox="1">
            <a:spLocks noGrp="1"/>
          </p:cNvSpPr>
          <p:nvPr>
            <p:ph type="sldNum" idx="12"/>
          </p:nvPr>
        </p:nvSpPr>
        <p:spPr>
          <a:xfrm>
            <a:off x="14413230" y="6263217"/>
            <a:ext cx="34671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6F83"/>
              </a:buClr>
              <a:buSzPts val="1000"/>
            </a:pPr>
            <a:fld id="{00000000-1234-1234-1234-123412341234}" type="slidenum">
              <a:rPr lang="mn-MN" sz="1300" b="1">
                <a:solidFill>
                  <a:srgbClr val="006F83"/>
                </a:solidFill>
              </a:rPr>
              <a:pPr algn="ctr">
                <a:buClr>
                  <a:srgbClr val="006F83"/>
                </a:buClr>
                <a:buSzPts val="1000"/>
              </a:pPr>
              <a:t>15</a:t>
            </a:fld>
            <a:endParaRPr sz="1300" b="1">
              <a:solidFill>
                <a:srgbClr val="006F83"/>
              </a:solidFill>
            </a:endParaRPr>
          </a:p>
        </p:txBody>
      </p:sp>
      <p:sp>
        <p:nvSpPr>
          <p:cNvPr id="476" name="Google Shape;476;g1194819e13f_0_0"/>
          <p:cNvSpPr txBox="1"/>
          <p:nvPr/>
        </p:nvSpPr>
        <p:spPr>
          <a:xfrm>
            <a:off x="4207987" y="2463800"/>
            <a:ext cx="267462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>
              <a:solidFill>
                <a:srgbClr val="006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1194819e13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1194819e13f_0_0"/>
          <p:cNvSpPr txBox="1"/>
          <p:nvPr/>
        </p:nvSpPr>
        <p:spPr>
          <a:xfrm>
            <a:off x="6647583" y="79843"/>
            <a:ext cx="4728750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Дурангийн мэс засал:</a:t>
            </a:r>
            <a:endParaRPr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Цөсний хүүдий авах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Мухар олгой авах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Түрүү булчирхай авах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Давсагны чулуу авах</a:t>
            </a:r>
            <a:endParaRPr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Шээлэйд стент гуурс тавих</a:t>
            </a:r>
            <a:endParaRPr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9" name="Google Shape;479;g1194819e13f_0_0"/>
          <p:cNvPicPr preferRelativeResize="0"/>
          <p:nvPr/>
        </p:nvPicPr>
        <p:blipFill rotWithShape="1">
          <a:blip r:embed="rId4">
            <a:alphaModFix/>
          </a:blip>
          <a:srcRect b="18823"/>
          <a:stretch/>
        </p:blipFill>
        <p:spPr>
          <a:xfrm>
            <a:off x="3724062" y="265233"/>
            <a:ext cx="2192774" cy="20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1194819e13f_0_0"/>
          <p:cNvSpPr txBox="1">
            <a:spLocks noGrp="1"/>
          </p:cNvSpPr>
          <p:nvPr>
            <p:ph type="title"/>
          </p:nvPr>
        </p:nvSpPr>
        <p:spPr>
          <a:xfrm>
            <a:off x="81814" y="1636295"/>
            <a:ext cx="3262740" cy="97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430"/>
            </a:pPr>
            <a:r>
              <a:rPr lang="mn-MN" sz="29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Шинэ дэвшилтэт технологи</a:t>
            </a:r>
            <a:endParaRPr sz="2900" b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1" name="Google Shape;481;g1194819e13f_0_0"/>
          <p:cNvSpPr txBox="1"/>
          <p:nvPr/>
        </p:nvSpPr>
        <p:spPr>
          <a:xfrm>
            <a:off x="162727" y="3211500"/>
            <a:ext cx="2876640" cy="147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mn-MN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Мэс заслын тусламж, үйлчилгээний хүрээнд 36 </a:t>
            </a:r>
            <a:r>
              <a:rPr lang="mn-MN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нэр төрлийн тусламж үзүүлж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байна. 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3" name="Google Shape;483;g1194819e13f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4062" y="2481334"/>
            <a:ext cx="2192775" cy="17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1194819e13f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24062" y="4451100"/>
            <a:ext cx="2192775" cy="214166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1194819e13f_0_0"/>
          <p:cNvSpPr txBox="1"/>
          <p:nvPr/>
        </p:nvSpPr>
        <p:spPr>
          <a:xfrm>
            <a:off x="6703355" y="5411945"/>
            <a:ext cx="4774770" cy="67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Хавдрын хими </a:t>
            </a:r>
            <a:r>
              <a:rPr lang="mn-MN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эмчилгээ</a:t>
            </a:r>
          </a:p>
          <a:p>
            <a:pPr>
              <a:buClr>
                <a:srgbClr val="000000"/>
              </a:buClr>
              <a:buSzPts val="1600"/>
            </a:pPr>
            <a:r>
              <a:rPr lang="mn-MN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Хавдрын бай эмчилгээ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069052" y="6253687"/>
            <a:ext cx="818147" cy="2144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7583" y="2196800"/>
            <a:ext cx="4728750" cy="2891131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Хавдрын мэс засал: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Элэгний дэлбэн тайрах мэс засал - 6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Элэгний том хэмжээний уйланхай авах мэс засал -1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Хэвлийн хөндийн хавдар авах мэс засал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Нойр булчирхайн хорт хавдар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Ходоодны гарах хэсгийн хавдар авах мэс засал – 1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Бүдүүн гэдэсний хавдар авах мэс засал- 2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Уушгины хавдар авах мэс засал – 1</a:t>
            </a:r>
          </a:p>
        </p:txBody>
      </p:sp>
    </p:spTree>
    <p:extLst>
      <p:ext uri="{BB962C8B-B14F-4D97-AF65-F5344CB8AC3E}">
        <p14:creationId xmlns:p14="http://schemas.microsoft.com/office/powerpoint/2010/main" val="1204142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3"/>
          <p:cNvSpPr txBox="1"/>
          <p:nvPr/>
        </p:nvSpPr>
        <p:spPr>
          <a:xfrm>
            <a:off x="2441417" y="182369"/>
            <a:ext cx="7114062" cy="613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mn-MN" sz="32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Дурангийн эмчилгээ</a:t>
            </a:r>
            <a:endParaRPr sz="3200"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0" name="Google Shape;5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99335" y="2285123"/>
            <a:ext cx="4028371" cy="1967801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pPr marL="342900" indent="-342900">
              <a:buAutoNum type="arabicPeriod"/>
            </a:pPr>
            <a:r>
              <a:rPr lang="mn-M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Ходоодны </a:t>
            </a:r>
            <a:r>
              <a:rPr lang="mn-M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ургацаг авах - 8</a:t>
            </a:r>
          </a:p>
          <a:p>
            <a:pPr marL="342900" indent="-342900">
              <a:buAutoNum type="arabicPeriod"/>
            </a:pPr>
            <a:r>
              <a:rPr lang="mn-M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Улаан </a:t>
            </a:r>
            <a:r>
              <a:rPr lang="mn-M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хоолойн өргөссөн судсыг боох - 2</a:t>
            </a:r>
          </a:p>
          <a:p>
            <a:pPr marL="342900" indent="-342900">
              <a:buAutoNum type="arabicPeriod"/>
            </a:pPr>
            <a:r>
              <a:rPr lang="mn-M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Шархны </a:t>
            </a:r>
            <a:r>
              <a:rPr lang="mn-M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цус алдалтыг тогтоох эмчилгээг - </a:t>
            </a:r>
            <a:r>
              <a:rPr lang="mn-M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mn-M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101" y="3329594"/>
            <a:ext cx="2745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Нийт </a:t>
            </a:r>
            <a:r>
              <a:rPr lang="mn-M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тохиолдлоос дурангийн эмчилгээг амжилттай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хийсэн.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07" y="959033"/>
            <a:ext cx="3594835" cy="268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08" y="3791259"/>
            <a:ext cx="3594834" cy="268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Google Shape;480;g1194819e13f_0_0"/>
          <p:cNvSpPr txBox="1">
            <a:spLocks noGrp="1"/>
          </p:cNvSpPr>
          <p:nvPr>
            <p:ph type="title"/>
          </p:nvPr>
        </p:nvSpPr>
        <p:spPr>
          <a:xfrm>
            <a:off x="81814" y="1636295"/>
            <a:ext cx="3262740" cy="97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430"/>
            </a:pPr>
            <a:r>
              <a:rPr lang="mn-MN" sz="29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Шинэ дэвшилтэт технологи</a:t>
            </a:r>
            <a:endParaRPr sz="2900" b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03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8b9cfedac_0_70"/>
          <p:cNvSpPr txBox="1">
            <a:spLocks noGrp="1"/>
          </p:cNvSpPr>
          <p:nvPr>
            <p:ph type="sldNum" idx="12"/>
          </p:nvPr>
        </p:nvSpPr>
        <p:spPr>
          <a:xfrm>
            <a:off x="14413230" y="6263217"/>
            <a:ext cx="34671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6F83"/>
              </a:buClr>
              <a:buSzPts val="1000"/>
            </a:pPr>
            <a:fld id="{00000000-1234-1234-1234-123412341234}" type="slidenum">
              <a:rPr lang="mn-MN" sz="1300" b="1">
                <a:solidFill>
                  <a:srgbClr val="006F83"/>
                </a:solidFill>
              </a:rPr>
              <a:pPr algn="ctr">
                <a:buClr>
                  <a:srgbClr val="006F83"/>
                </a:buClr>
                <a:buSzPts val="1000"/>
              </a:pPr>
              <a:t>17</a:t>
            </a:fld>
            <a:endParaRPr sz="1300" b="1">
              <a:solidFill>
                <a:srgbClr val="006F83"/>
              </a:solidFill>
            </a:endParaRPr>
          </a:p>
        </p:txBody>
      </p:sp>
      <p:sp>
        <p:nvSpPr>
          <p:cNvPr id="492" name="Google Shape;492;g118b9cfedac_0_70"/>
          <p:cNvSpPr txBox="1"/>
          <p:nvPr/>
        </p:nvSpPr>
        <p:spPr>
          <a:xfrm>
            <a:off x="4207987" y="2463800"/>
            <a:ext cx="267462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>
              <a:solidFill>
                <a:srgbClr val="006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g118b9cfedac_0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118b9cfedac_0_70"/>
          <p:cNvSpPr txBox="1"/>
          <p:nvPr/>
        </p:nvSpPr>
        <p:spPr>
          <a:xfrm>
            <a:off x="6219980" y="389733"/>
            <a:ext cx="5295030" cy="1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 marL="33325">
              <a:buClr>
                <a:srgbClr val="000000"/>
              </a:buClr>
              <a:buSzPts val="1400"/>
            </a:pPr>
            <a:r>
              <a:rPr lang="mn-MN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2021 онд бие даан анх удаа </a:t>
            </a:r>
            <a:r>
              <a:rPr lang="mn-MN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хавсарсан хүнд </a:t>
            </a:r>
            <a:r>
              <a:rPr lang="mn-MN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гэмтэлтэй </a:t>
            </a:r>
            <a:r>
              <a:rPr lang="mn-MN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өвчтөнд 3 тохиолдолд мэс засал хийгдсэн.</a:t>
            </a:r>
            <a:endParaRPr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118b9cfedac_0_70"/>
          <p:cNvSpPr txBox="1"/>
          <p:nvPr/>
        </p:nvSpPr>
        <p:spPr>
          <a:xfrm>
            <a:off x="6272695" y="1422644"/>
            <a:ext cx="5295030" cy="473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Тархины мэс засал: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1600"/>
            </a:pP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66573">
              <a:buClr>
                <a:srgbClr val="002060"/>
              </a:buClr>
              <a:buSzPts val="800"/>
              <a:buFont typeface="Times New Roman"/>
              <a:buChar char="●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Хатуу хальсны дээрхи </a:t>
            </a:r>
            <a:r>
              <a:rPr lang="mn-MN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 сартай хүүхдэд амжилттай хийгдсэн)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болон доорхи, тархины эдийн </a:t>
            </a:r>
            <a:r>
              <a:rPr lang="mn-MN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гүн дэх цус хуралтууд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авах мэс засал,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66573">
              <a:buClr>
                <a:srgbClr val="002060"/>
              </a:buClr>
              <a:buSzPts val="800"/>
              <a:buFont typeface="Times New Roman"/>
              <a:buChar char="●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Хатуу хальсны дутмагшил </a:t>
            </a:r>
            <a:r>
              <a:rPr lang="mn-MN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нөхөх пластик мэс засал,</a:t>
            </a:r>
            <a:endParaRPr sz="20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66573">
              <a:buClr>
                <a:srgbClr val="002060"/>
              </a:buClr>
              <a:buSzPts val="800"/>
              <a:buFont typeface="Times New Roman"/>
              <a:buChar char="●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Гавал ясны цөмөрсөн хугарлуудыг сэргээх </a:t>
            </a:r>
            <a:r>
              <a:rPr lang="mn-MN" sz="20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(7 сартай хүүхдэд зулай, дагзны ясны цөмөрсөн хургарлыг засах мэс заслыг амжилттай хийгдсэн)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мэс засал,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66573">
              <a:buClr>
                <a:srgbClr val="002060"/>
              </a:buClr>
              <a:buSzPts val="800"/>
              <a:buFont typeface="Times New Roman"/>
              <a:buChar char="●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Гавал ясыг титан тороор нөхөх мэс засал,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66573">
              <a:buClr>
                <a:srgbClr val="002060"/>
              </a:buClr>
              <a:buSzPts val="800"/>
              <a:buFont typeface="Times New Roman"/>
              <a:buChar char="●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Гавлын </a:t>
            </a:r>
            <a:r>
              <a:rPr lang="mn-MN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ясыг ясаар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нөхөх мэс засал</a:t>
            </a:r>
            <a:r>
              <a:rPr lang="mn-MN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6" name="Google Shape;496;g118b9cfedac_0_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6213" y="262834"/>
            <a:ext cx="2743228" cy="316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118b9cfedac_0_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6213" y="3545801"/>
            <a:ext cx="2743228" cy="316616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118b9cfedac_0_70"/>
          <p:cNvSpPr txBox="1"/>
          <p:nvPr/>
        </p:nvSpPr>
        <p:spPr>
          <a:xfrm>
            <a:off x="162727" y="3211501"/>
            <a:ext cx="287664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Гэмтлийн тусламж, үйлчилгээнд </a:t>
            </a:r>
            <a:r>
              <a:rPr lang="mn-MN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 нэр төрлийн тусламж үзүүлж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байна. 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69052" y="6253687"/>
            <a:ext cx="818147" cy="2144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480;g1194819e13f_0_0"/>
          <p:cNvSpPr txBox="1">
            <a:spLocks noGrp="1"/>
          </p:cNvSpPr>
          <p:nvPr>
            <p:ph type="title"/>
          </p:nvPr>
        </p:nvSpPr>
        <p:spPr>
          <a:xfrm>
            <a:off x="81814" y="1636295"/>
            <a:ext cx="3262740" cy="97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430"/>
            </a:pPr>
            <a:r>
              <a:rPr lang="mn-MN" sz="29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Шинэ дэвшилтэт технологи</a:t>
            </a:r>
            <a:endParaRPr sz="2900" b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7278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"/>
          <p:cNvSpPr txBox="1">
            <a:spLocks noGrp="1"/>
          </p:cNvSpPr>
          <p:nvPr>
            <p:ph type="sldNum" idx="12"/>
          </p:nvPr>
        </p:nvSpPr>
        <p:spPr>
          <a:xfrm>
            <a:off x="14413230" y="6263218"/>
            <a:ext cx="346710" cy="22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6F83"/>
              </a:buClr>
              <a:buSzPts val="1000"/>
            </a:pPr>
            <a:fld id="{00000000-1234-1234-1234-123412341234}" type="slidenum">
              <a:rPr lang="mn-MN" sz="1300" b="1">
                <a:solidFill>
                  <a:srgbClr val="006F83"/>
                </a:solidFill>
              </a:rPr>
              <a:pPr algn="ctr">
                <a:buClr>
                  <a:srgbClr val="006F83"/>
                </a:buClr>
                <a:buSzPts val="1000"/>
              </a:pPr>
              <a:t>18</a:t>
            </a:fld>
            <a:endParaRPr sz="1300" b="1">
              <a:solidFill>
                <a:srgbClr val="006F83"/>
              </a:solidFill>
            </a:endParaRPr>
          </a:p>
        </p:txBody>
      </p:sp>
      <p:pic>
        <p:nvPicPr>
          <p:cNvPr id="504" name="Google Shape;50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9"/>
          <p:cNvSpPr txBox="1"/>
          <p:nvPr/>
        </p:nvSpPr>
        <p:spPr>
          <a:xfrm>
            <a:off x="6908265" y="4297733"/>
            <a:ext cx="4184700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Арьс нөхөх мэс засал (Бүрэн давхраат болон бүрэн бус давхраат арьс нөхөх мэс засал)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6" name="Google Shape;506;p9"/>
          <p:cNvSpPr txBox="1"/>
          <p:nvPr/>
        </p:nvSpPr>
        <p:spPr>
          <a:xfrm>
            <a:off x="6830460" y="1498133"/>
            <a:ext cx="5056740" cy="1806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 algn="just">
              <a:spcBef>
                <a:spcPts val="1312"/>
              </a:spcBef>
              <a:spcAft>
                <a:spcPts val="1312"/>
              </a:spcAft>
              <a:buClr>
                <a:srgbClr val="000000"/>
              </a:buClr>
              <a:buSzPts val="1500"/>
            </a:pPr>
            <a:r>
              <a:rPr lang="mn-MN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Дунд чөмөгний ил, далд хугарлуудыг бэхлэх мэс заслууд (</a:t>
            </a:r>
            <a:r>
              <a:rPr lang="mn-MN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Түгжээт хадаас, ялтас шургаар бэхлэх, </a:t>
            </a:r>
            <a:r>
              <a:rPr lang="mn-MN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татагч шургаар бэхлэх /DHS/,</a:t>
            </a:r>
            <a:r>
              <a:rPr lang="mn-MN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sz="2000" b="1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Гамма хадаасаар  </a:t>
            </a:r>
            <a:r>
              <a:rPr lang="mn-MN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бэхлэх)</a:t>
            </a: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p9"/>
          <p:cNvSpPr txBox="1"/>
          <p:nvPr/>
        </p:nvSpPr>
        <p:spPr>
          <a:xfrm>
            <a:off x="6830460" y="130800"/>
            <a:ext cx="5056740" cy="1806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>
              <a:spcBef>
                <a:spcPts val="1312"/>
              </a:spcBef>
              <a:spcAft>
                <a:spcPts val="1312"/>
              </a:spcAft>
              <a:buClr>
                <a:srgbClr val="000000"/>
              </a:buClr>
              <a:buSzPts val="1500"/>
            </a:pPr>
            <a:r>
              <a:rPr lang="mn-MN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Атгаал, шуу богтос, сарвуу ясны хугарлуудыг бэхлэх мэс заслууд (</a:t>
            </a:r>
            <a:r>
              <a:rPr lang="mn-MN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Түгжээт хадаас, ялтас шургаар бэхлэх, татагч шургаар бэхлэх, ган шөргөөр бэхлэх) </a:t>
            </a: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8" name="Google Shape;508;p9"/>
          <p:cNvSpPr txBox="1"/>
          <p:nvPr/>
        </p:nvSpPr>
        <p:spPr>
          <a:xfrm>
            <a:off x="6830460" y="2885651"/>
            <a:ext cx="4827810" cy="1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mn-MN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Зөөлөн эдийн дутмагшил нөхөх мэс заслууд (</a:t>
            </a:r>
            <a:r>
              <a:rPr lang="mn-MN" sz="20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Цусан хангамжит судсан сурвалжит зөөлөн эд шилжүүлэх мэс заслууд)</a:t>
            </a:r>
            <a:endParaRPr sz="20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9" name="Google Shape;509;p9"/>
          <p:cNvSpPr txBox="1"/>
          <p:nvPr/>
        </p:nvSpPr>
        <p:spPr>
          <a:xfrm>
            <a:off x="6944925" y="5640500"/>
            <a:ext cx="4111380" cy="95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buSzPts val="1500"/>
            </a:pPr>
            <a:r>
              <a:rPr lang="mn-MN" sz="20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Мэдрэлийн дарагдлыг чөлөөлөх мэс засал</a:t>
            </a:r>
            <a:endParaRPr sz="20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0" name="Google Shape;510;p9"/>
          <p:cNvPicPr preferRelativeResize="0"/>
          <p:nvPr/>
        </p:nvPicPr>
        <p:blipFill rotWithShape="1">
          <a:blip r:embed="rId4">
            <a:alphaModFix/>
          </a:blip>
          <a:srcRect b="17790"/>
          <a:stretch/>
        </p:blipFill>
        <p:spPr>
          <a:xfrm>
            <a:off x="3343015" y="4121018"/>
            <a:ext cx="1634523" cy="13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9"/>
          <p:cNvPicPr preferRelativeResize="0"/>
          <p:nvPr/>
        </p:nvPicPr>
        <p:blipFill rotWithShape="1">
          <a:blip r:embed="rId5">
            <a:alphaModFix/>
          </a:blip>
          <a:srcRect b="32368"/>
          <a:stretch/>
        </p:blipFill>
        <p:spPr>
          <a:xfrm>
            <a:off x="5092003" y="4121034"/>
            <a:ext cx="1738458" cy="13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9"/>
          <p:cNvPicPr preferRelativeResize="0"/>
          <p:nvPr/>
        </p:nvPicPr>
        <p:blipFill rotWithShape="1">
          <a:blip r:embed="rId6">
            <a:alphaModFix/>
          </a:blip>
          <a:srcRect t="13994" r="22713" b="35203"/>
          <a:stretch/>
        </p:blipFill>
        <p:spPr>
          <a:xfrm>
            <a:off x="3343015" y="2683567"/>
            <a:ext cx="1634523" cy="139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"/>
          <p:cNvPicPr preferRelativeResize="0"/>
          <p:nvPr/>
        </p:nvPicPr>
        <p:blipFill rotWithShape="1">
          <a:blip r:embed="rId7">
            <a:alphaModFix/>
          </a:blip>
          <a:srcRect l="17950" t="28904" r="7349" b="14549"/>
          <a:stretch/>
        </p:blipFill>
        <p:spPr>
          <a:xfrm>
            <a:off x="5092003" y="2688100"/>
            <a:ext cx="1738458" cy="139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9"/>
          <p:cNvPicPr preferRelativeResize="0"/>
          <p:nvPr/>
        </p:nvPicPr>
        <p:blipFill rotWithShape="1">
          <a:blip r:embed="rId8">
            <a:alphaModFix/>
          </a:blip>
          <a:srcRect l="12707" t="19583" r="16736" b="15610"/>
          <a:stretch/>
        </p:blipFill>
        <p:spPr>
          <a:xfrm>
            <a:off x="3343015" y="5508533"/>
            <a:ext cx="1634523" cy="12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9"/>
          <p:cNvPicPr preferRelativeResize="0"/>
          <p:nvPr/>
        </p:nvPicPr>
        <p:blipFill rotWithShape="1">
          <a:blip r:embed="rId9">
            <a:alphaModFix/>
          </a:blip>
          <a:srcRect l="15095" t="30338" r="11156" b="8895"/>
          <a:stretch/>
        </p:blipFill>
        <p:spPr>
          <a:xfrm>
            <a:off x="5092003" y="5504000"/>
            <a:ext cx="1738458" cy="12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9"/>
          <p:cNvPicPr preferRelativeResize="0"/>
          <p:nvPr/>
        </p:nvPicPr>
        <p:blipFill rotWithShape="1">
          <a:blip r:embed="rId10">
            <a:alphaModFix/>
          </a:blip>
          <a:srcRect t="21767" b="6955"/>
          <a:stretch/>
        </p:blipFill>
        <p:spPr>
          <a:xfrm>
            <a:off x="3362678" y="180467"/>
            <a:ext cx="1634521" cy="112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92003" y="1391467"/>
            <a:ext cx="1673848" cy="120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9"/>
          <p:cNvPicPr preferRelativeResize="0"/>
          <p:nvPr/>
        </p:nvPicPr>
        <p:blipFill rotWithShape="1">
          <a:blip r:embed="rId12">
            <a:alphaModFix/>
          </a:blip>
          <a:srcRect l="11137" t="25124" r="5929" b="19005"/>
          <a:stretch/>
        </p:blipFill>
        <p:spPr>
          <a:xfrm>
            <a:off x="3362678" y="1391467"/>
            <a:ext cx="1634523" cy="120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88395" y="180467"/>
            <a:ext cx="1673848" cy="112516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9"/>
          <p:cNvSpPr txBox="1"/>
          <p:nvPr/>
        </p:nvSpPr>
        <p:spPr>
          <a:xfrm>
            <a:off x="133283" y="3211500"/>
            <a:ext cx="2926170" cy="35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 algn="just">
              <a:buClr>
                <a:srgbClr val="000000"/>
              </a:buClr>
              <a:buSzPts val="1500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ГССҮТ-ийн болон УГТЭмнэлгийн эмч нартай хамтран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buClr>
                <a:srgbClr val="000000"/>
              </a:buClr>
              <a:buSzPts val="1500"/>
            </a:pP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 algn="just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17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Өвдөг, түнхний үе солих мэс засал </a:t>
            </a:r>
            <a:endParaRPr sz="17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 algn="just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17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Хүзүүний хугарал, мултралыг засах мэс засал</a:t>
            </a:r>
            <a:r>
              <a:rPr lang="mn-MN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 algn="just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1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Тархины эд доторх цусан хурааг авах мэс засал</a:t>
            </a:r>
            <a:endParaRPr sz="13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069052" y="6253687"/>
            <a:ext cx="818147" cy="2144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480;g1194819e13f_0_0"/>
          <p:cNvSpPr txBox="1">
            <a:spLocks noGrp="1"/>
          </p:cNvSpPr>
          <p:nvPr>
            <p:ph type="title"/>
          </p:nvPr>
        </p:nvSpPr>
        <p:spPr>
          <a:xfrm>
            <a:off x="81814" y="1636295"/>
            <a:ext cx="3262740" cy="97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430"/>
            </a:pPr>
            <a:r>
              <a:rPr lang="mn-MN" sz="29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Шинэ дэвшилтэт технологи</a:t>
            </a:r>
            <a:endParaRPr sz="2900" b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8873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194819e13f_0_16"/>
          <p:cNvSpPr txBox="1">
            <a:spLocks noGrp="1"/>
          </p:cNvSpPr>
          <p:nvPr>
            <p:ph type="sldNum" idx="12"/>
          </p:nvPr>
        </p:nvSpPr>
        <p:spPr>
          <a:xfrm>
            <a:off x="14413230" y="6263217"/>
            <a:ext cx="34671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6F83"/>
              </a:buClr>
              <a:buSzPts val="1000"/>
            </a:pPr>
            <a:fld id="{00000000-1234-1234-1234-123412341234}" type="slidenum">
              <a:rPr lang="mn-MN" sz="1300" b="1">
                <a:solidFill>
                  <a:srgbClr val="006F83"/>
                </a:solidFill>
              </a:rPr>
              <a:pPr algn="ctr">
                <a:buClr>
                  <a:srgbClr val="006F83"/>
                </a:buClr>
                <a:buSzPts val="1000"/>
              </a:pPr>
              <a:t>19</a:t>
            </a:fld>
            <a:endParaRPr sz="1300" b="1">
              <a:solidFill>
                <a:srgbClr val="006F83"/>
              </a:solidFill>
            </a:endParaRPr>
          </a:p>
        </p:txBody>
      </p:sp>
      <p:sp>
        <p:nvSpPr>
          <p:cNvPr id="527" name="Google Shape;527;g1194819e13f_0_16"/>
          <p:cNvSpPr txBox="1"/>
          <p:nvPr/>
        </p:nvSpPr>
        <p:spPr>
          <a:xfrm>
            <a:off x="4207987" y="2463800"/>
            <a:ext cx="267462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>
              <a:solidFill>
                <a:srgbClr val="006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g1194819e13f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1194819e13f_0_16"/>
          <p:cNvSpPr txBox="1"/>
          <p:nvPr/>
        </p:nvSpPr>
        <p:spPr>
          <a:xfrm>
            <a:off x="6263238" y="52300"/>
            <a:ext cx="5112900" cy="3673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mn-MN" sz="21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Эрчимт эмчилгээ:</a:t>
            </a:r>
            <a:endParaRPr sz="21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1600"/>
            </a:pPr>
            <a:endParaRPr sz="21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“ЗҮРХНИЙ ST ӨРГӨГДӨСӨН ЦОЧМОГ ШИГДЭЭС”  оноштой  үйлчлүүлэгчид  </a:t>
            </a:r>
            <a:r>
              <a:rPr lang="mn-MN" sz="21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Бүлэн хайлуулах /альтеплаза/ эмчилгээ</a:t>
            </a: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амжилттай хийгдсэн. </a:t>
            </a:r>
            <a:endParaRPr sz="21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Өндөр урсгалт хүчилтөрөгч эмчилгээ (High-flow oxygen therapy) эхэлсэн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Артерийн судасны даралтыг шууд аргаар </a:t>
            </a: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(инвазив)</a:t>
            </a: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хэмжиж байна.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1" name="Google Shape;531;g1194819e13f_0_16"/>
          <p:cNvPicPr preferRelativeResize="0"/>
          <p:nvPr/>
        </p:nvPicPr>
        <p:blipFill rotWithShape="1">
          <a:blip r:embed="rId4">
            <a:alphaModFix/>
          </a:blip>
          <a:srcRect l="7243" r="16514"/>
          <a:stretch/>
        </p:blipFill>
        <p:spPr>
          <a:xfrm>
            <a:off x="3820310" y="125351"/>
            <a:ext cx="2369866" cy="2004833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1194819e13f_0_16"/>
          <p:cNvSpPr txBox="1"/>
          <p:nvPr/>
        </p:nvSpPr>
        <p:spPr>
          <a:xfrm>
            <a:off x="6359438" y="3531871"/>
            <a:ext cx="5310630" cy="320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spAutoFit/>
          </a:bodyPr>
          <a:lstStyle/>
          <a:p>
            <a:pPr algn="just">
              <a:lnSpc>
                <a:spcPct val="115000"/>
              </a:lnSpc>
              <a:spcBef>
                <a:spcPts val="1574"/>
              </a:spcBef>
              <a:buClr>
                <a:srgbClr val="000000"/>
              </a:buClr>
              <a:buSzPts val="1400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Гемодиализ эмчилгээ: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 algn="just">
              <a:lnSpc>
                <a:spcPct val="115000"/>
              </a:lnSpc>
              <a:spcBef>
                <a:spcPts val="1574"/>
              </a:spcBef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ХЭВЛИЙН ДИАЛИЗ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эмчилгээг хийж эхэлсэн.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83235" algn="just">
              <a:lnSpc>
                <a:spcPct val="115000"/>
              </a:lnSpc>
              <a:buClr>
                <a:srgbClr val="002060"/>
              </a:buClr>
              <a:buSzPts val="1000"/>
              <a:buFont typeface="Times New Roman"/>
              <a:buChar char="●"/>
            </a:pP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Гемодиализ эмчилгээнд анх орж байгаа үйлчлүүлэгчид </a:t>
            </a: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БАЙНГЫН СУДАС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бэлтгэх ажилбарыг хийж байна.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83235" algn="just">
              <a:lnSpc>
                <a:spcPct val="115000"/>
              </a:lnSpc>
              <a:buClr>
                <a:srgbClr val="002060"/>
              </a:buClr>
              <a:buSzPts val="1000"/>
              <a:buFont typeface="Times New Roman"/>
              <a:buChar char="●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ТУНЕЛЬ ГУУРС АВАХ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ажилбарыг хийж эхэлсэн. 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3" name="Google Shape;533;g1194819e13f_0_16"/>
          <p:cNvPicPr preferRelativeResize="0"/>
          <p:nvPr/>
        </p:nvPicPr>
        <p:blipFill rotWithShape="1">
          <a:blip r:embed="rId5">
            <a:alphaModFix/>
          </a:blip>
          <a:srcRect t="21191" r="32458"/>
          <a:stretch/>
        </p:blipFill>
        <p:spPr>
          <a:xfrm>
            <a:off x="3820310" y="4466033"/>
            <a:ext cx="2369869" cy="226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1194819e13f_0_16"/>
          <p:cNvPicPr preferRelativeResize="0"/>
          <p:nvPr/>
        </p:nvPicPr>
        <p:blipFill rotWithShape="1">
          <a:blip r:embed="rId6">
            <a:alphaModFix/>
          </a:blip>
          <a:srcRect t="15389" r="30966"/>
          <a:stretch/>
        </p:blipFill>
        <p:spPr>
          <a:xfrm>
            <a:off x="3820310" y="2221384"/>
            <a:ext cx="2369869" cy="21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1194819e13f_0_16"/>
          <p:cNvPicPr preferRelativeResize="0"/>
          <p:nvPr/>
        </p:nvPicPr>
        <p:blipFill rotWithShape="1">
          <a:blip r:embed="rId7">
            <a:alphaModFix/>
          </a:blip>
          <a:srcRect l="4703" t="7747" r="3797" b="7585"/>
          <a:stretch/>
        </p:blipFill>
        <p:spPr>
          <a:xfrm>
            <a:off x="282490" y="3429001"/>
            <a:ext cx="3132935" cy="223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069052" y="6253687"/>
            <a:ext cx="818147" cy="2144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480;g1194819e13f_0_0"/>
          <p:cNvSpPr txBox="1">
            <a:spLocks noGrp="1"/>
          </p:cNvSpPr>
          <p:nvPr>
            <p:ph type="title"/>
          </p:nvPr>
        </p:nvSpPr>
        <p:spPr>
          <a:xfrm>
            <a:off x="81814" y="1636295"/>
            <a:ext cx="3262740" cy="97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430"/>
            </a:pPr>
            <a:r>
              <a:rPr lang="mn-MN" sz="29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Шинэ дэвшилтэт технологи</a:t>
            </a:r>
            <a:endParaRPr sz="2900" b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982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body" idx="1"/>
          </p:nvPr>
        </p:nvSpPr>
        <p:spPr>
          <a:xfrm>
            <a:off x="2600325" y="2228852"/>
            <a:ext cx="7206615" cy="108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rmAutofit fontScale="70000" lnSpcReduction="20000"/>
          </a:bodyPr>
          <a:lstStyle/>
          <a:p>
            <a:pPr marL="449885" indent="-449885" algn="ctr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None/>
            </a:pPr>
            <a:r>
              <a:rPr lang="mn-MN" sz="3500">
                <a:solidFill>
                  <a:srgbClr val="002060"/>
                </a:solidFill>
              </a:rPr>
              <a:t>		</a:t>
            </a:r>
            <a:r>
              <a:rPr lang="mn-MN" sz="35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Анагаах ухааны ололт амжилтыг нутагшуулж бүсийн хэмжээнд үргэлж манлайлагч байх</a:t>
            </a:r>
            <a:endParaRPr sz="35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9885" indent="-449885">
              <a:lnSpc>
                <a:spcPct val="100000"/>
              </a:lnSpc>
              <a:spcBef>
                <a:spcPts val="496"/>
              </a:spcBef>
              <a:buClr>
                <a:schemeClr val="dk1"/>
              </a:buClr>
              <a:buSzPct val="100000"/>
              <a:buNone/>
            </a:pPr>
            <a:endParaRPr sz="3500" b="1">
              <a:solidFill>
                <a:srgbClr val="FF0000"/>
              </a:solidFill>
            </a:endParaRPr>
          </a:p>
        </p:txBody>
      </p:sp>
      <p:pic>
        <p:nvPicPr>
          <p:cNvPr id="117" name="Google Shape;117;p2" descr="C:\Users\PC\Desktop\logoInde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1773" y="857251"/>
            <a:ext cx="1118553" cy="6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5765" y="1600201"/>
            <a:ext cx="703739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"/>
          <p:cNvSpPr txBox="1">
            <a:spLocks noGrp="1"/>
          </p:cNvSpPr>
          <p:nvPr>
            <p:ph type="title"/>
          </p:nvPr>
        </p:nvSpPr>
        <p:spPr>
          <a:xfrm>
            <a:off x="2600325" y="1178985"/>
            <a:ext cx="7084854" cy="82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mn-MN" sz="3500">
                <a:solidFill>
                  <a:srgbClr val="002060"/>
                </a:solidFill>
              </a:rPr>
              <a:t> АЛСЫН ХАРАА </a:t>
            </a:r>
            <a:endParaRPr sz="3500"/>
          </a:p>
        </p:txBody>
      </p:sp>
      <p:grpSp>
        <p:nvGrpSpPr>
          <p:cNvPr id="120" name="Google Shape;120;p2"/>
          <p:cNvGrpSpPr/>
          <p:nvPr/>
        </p:nvGrpSpPr>
        <p:grpSpPr>
          <a:xfrm>
            <a:off x="0" y="0"/>
            <a:ext cx="11980069" cy="6858000"/>
            <a:chOff x="0" y="0"/>
            <a:chExt cx="9215438" cy="5143500"/>
          </a:xfrm>
        </p:grpSpPr>
        <p:pic>
          <p:nvPicPr>
            <p:cNvPr id="121" name="Google Shape;121;p2"/>
            <p:cNvPicPr preferRelativeResize="0"/>
            <p:nvPr/>
          </p:nvPicPr>
          <p:blipFill rotWithShape="1">
            <a:blip r:embed="rId5">
              <a:alphaModFix/>
            </a:blip>
            <a:srcRect l="2" r="110"/>
            <a:stretch/>
          </p:blipFill>
          <p:spPr>
            <a:xfrm>
              <a:off x="0" y="0"/>
              <a:ext cx="9215438" cy="51435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sp>
          <p:nvSpPr>
            <p:cNvPr id="122" name="Google Shape;122;p2"/>
            <p:cNvSpPr/>
            <p:nvPr/>
          </p:nvSpPr>
          <p:spPr>
            <a:xfrm>
              <a:off x="1371600" y="3714750"/>
              <a:ext cx="6623647" cy="533400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 sz="2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" name="Google Shape;123;p2"/>
            <p:cNvSpPr txBox="1"/>
            <p:nvPr/>
          </p:nvSpPr>
          <p:spPr>
            <a:xfrm>
              <a:off x="1597391" y="3714750"/>
              <a:ext cx="7391400" cy="319087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spcBef>
                  <a:spcPts val="787"/>
                </a:spcBef>
                <a:buClr>
                  <a:srgbClr val="002060"/>
                </a:buClr>
                <a:buSzPts val="1400"/>
              </a:pPr>
              <a:r>
                <a:rPr lang="mn-MN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ХАНДЛАГАА ӨӨРЧИЛЬЕ, ХАРИЛЦАН СУРАЛЦЪЯ, ХАМТДАА ХӨГЖЬЕ</a:t>
              </a:r>
              <a:endPara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46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94819e13f_0_42"/>
          <p:cNvSpPr txBox="1">
            <a:spLocks noGrp="1"/>
          </p:cNvSpPr>
          <p:nvPr>
            <p:ph type="sldNum" idx="12"/>
          </p:nvPr>
        </p:nvSpPr>
        <p:spPr>
          <a:xfrm>
            <a:off x="14413230" y="6263217"/>
            <a:ext cx="346710" cy="2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006F83"/>
              </a:buClr>
              <a:buSzPts val="1000"/>
            </a:pPr>
            <a:fld id="{00000000-1234-1234-1234-123412341234}" type="slidenum">
              <a:rPr lang="mn-MN" sz="1300" b="1">
                <a:solidFill>
                  <a:srgbClr val="006F83"/>
                </a:solidFill>
              </a:rPr>
              <a:pPr algn="ctr">
                <a:buClr>
                  <a:srgbClr val="006F83"/>
                </a:buClr>
                <a:buSzPts val="1000"/>
              </a:pPr>
              <a:t>20</a:t>
            </a:fld>
            <a:endParaRPr sz="1300" b="1">
              <a:solidFill>
                <a:srgbClr val="006F83"/>
              </a:solidFill>
            </a:endParaRPr>
          </a:p>
        </p:txBody>
      </p:sp>
      <p:sp>
        <p:nvSpPr>
          <p:cNvPr id="541" name="Google Shape;541;g1194819e13f_0_42"/>
          <p:cNvSpPr txBox="1"/>
          <p:nvPr/>
        </p:nvSpPr>
        <p:spPr>
          <a:xfrm>
            <a:off x="4207987" y="2463800"/>
            <a:ext cx="267462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>
              <a:solidFill>
                <a:srgbClr val="006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g1194819e13f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1194819e13f_0_42"/>
          <p:cNvSpPr txBox="1"/>
          <p:nvPr/>
        </p:nvSpPr>
        <p:spPr>
          <a:xfrm>
            <a:off x="6384950" y="252234"/>
            <a:ext cx="5598450" cy="3611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mn-MN" sz="22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Нярайн тусламж, үйлчилгээ: </a:t>
            </a:r>
            <a:endParaRPr sz="2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1600"/>
            </a:pPr>
            <a:endParaRPr sz="2200" b="1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9898">
              <a:buClr>
                <a:srgbClr val="002060"/>
              </a:buClr>
              <a:buSzPts val="1200"/>
              <a:buFont typeface="Times New Roman"/>
              <a:buChar char="●"/>
            </a:pPr>
            <a:r>
              <a:rPr lang="mn-MN" sz="2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Дутуу нярайн амьсгалыг аппаратаар удирдаж байна.</a:t>
            </a:r>
            <a:endParaRPr sz="2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>
              <a:buClr>
                <a:srgbClr val="000000"/>
              </a:buClr>
              <a:buSzPts val="1600"/>
            </a:pPr>
            <a:endParaRPr sz="2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2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Нярайд </a:t>
            </a:r>
            <a:r>
              <a:rPr lang="mn-MN" sz="21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төвийн венийн гуурсаар эмчилгээ</a:t>
            </a:r>
            <a:r>
              <a:rPr lang="mn-MN" sz="21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хийж байна. </a:t>
            </a:r>
            <a:endParaRPr sz="21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mn-MN">
                <a:solidFill>
                  <a:srgbClr val="002060"/>
                </a:solidFill>
                <a:highlight>
                  <a:srgbClr val="E4E6E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CPAP-д нэгэн зэрэг 3 хүүхэд авах боломжтой болсон. </a:t>
            </a:r>
            <a:endParaRPr>
              <a:solidFill>
                <a:srgbClr val="002060"/>
              </a:solidFill>
              <a:highlight>
                <a:srgbClr val="E4E6EB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mn-MN">
                <a:solidFill>
                  <a:srgbClr val="002060"/>
                </a:solidFill>
                <a:highlight>
                  <a:srgbClr val="E4E6EB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Жилд дунджаар 28-38 нярайн амьсгал удирдаж, 35-46 нярайг СРАР-д авдаг ба дутуу төрөлт нийт төрөлтийн 6.8% эзэлж байна.</a:t>
            </a:r>
            <a:endParaRPr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5" name="Google Shape;545;g1194819e13f_0_42"/>
          <p:cNvPicPr preferRelativeResize="0"/>
          <p:nvPr/>
        </p:nvPicPr>
        <p:blipFill rotWithShape="1">
          <a:blip r:embed="rId4">
            <a:alphaModFix/>
          </a:blip>
          <a:srcRect b="6767"/>
          <a:stretch/>
        </p:blipFill>
        <p:spPr>
          <a:xfrm>
            <a:off x="3693560" y="252233"/>
            <a:ext cx="2550439" cy="2135733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1194819e13f_0_42"/>
          <p:cNvSpPr txBox="1"/>
          <p:nvPr/>
        </p:nvSpPr>
        <p:spPr>
          <a:xfrm>
            <a:off x="6394863" y="4675433"/>
            <a:ext cx="5598450" cy="1398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mn-MN" sz="21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Мэдрэлийн тусламж, үйлчилгээ: </a:t>
            </a:r>
            <a:endParaRPr sz="21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SzPts val="1600"/>
            </a:pPr>
            <a:endParaRPr sz="21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Тархины цахилгаан </a:t>
            </a:r>
            <a:r>
              <a:rPr lang="mn-MN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бичлэг</a:t>
            </a:r>
            <a:endParaRPr sz="2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99846" indent="-391566">
              <a:buClr>
                <a:srgbClr val="002060"/>
              </a:buClr>
              <a:buSzPts val="1100"/>
              <a:buFont typeface="Times New Roman"/>
              <a:buChar char="●"/>
            </a:pPr>
            <a:r>
              <a:rPr lang="mn-MN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Тархины судасны </a:t>
            </a:r>
            <a:r>
              <a:rPr lang="mn-MN" sz="2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бичлэг</a:t>
            </a:r>
            <a:endParaRPr sz="21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47" name="Google Shape;547;g1194819e13f_0_42"/>
          <p:cNvPicPr preferRelativeResize="0"/>
          <p:nvPr/>
        </p:nvPicPr>
        <p:blipFill rotWithShape="1">
          <a:blip r:embed="rId5">
            <a:alphaModFix/>
          </a:blip>
          <a:srcRect t="37027" r="9705"/>
          <a:stretch/>
        </p:blipFill>
        <p:spPr>
          <a:xfrm>
            <a:off x="1172828" y="4578567"/>
            <a:ext cx="2550438" cy="20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1194819e13f_0_42"/>
          <p:cNvPicPr preferRelativeResize="0"/>
          <p:nvPr/>
        </p:nvPicPr>
        <p:blipFill rotWithShape="1">
          <a:blip r:embed="rId6">
            <a:alphaModFix/>
          </a:blip>
          <a:srcRect l="12128" t="26700" r="22591" b="2057"/>
          <a:stretch/>
        </p:blipFill>
        <p:spPr>
          <a:xfrm>
            <a:off x="3874130" y="4578567"/>
            <a:ext cx="2369869" cy="20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194819e13f_0_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3559" y="2439267"/>
            <a:ext cx="2550438" cy="20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069052" y="6253687"/>
            <a:ext cx="818147" cy="2144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480;g1194819e13f_0_0"/>
          <p:cNvSpPr txBox="1">
            <a:spLocks noGrp="1"/>
          </p:cNvSpPr>
          <p:nvPr>
            <p:ph type="title"/>
          </p:nvPr>
        </p:nvSpPr>
        <p:spPr>
          <a:xfrm>
            <a:off x="81814" y="1636295"/>
            <a:ext cx="3262740" cy="97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430"/>
            </a:pPr>
            <a:r>
              <a:rPr lang="mn-MN" sz="29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Шинэ дэвшилтэт технологи</a:t>
            </a:r>
            <a:endParaRPr sz="2900" b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794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3"/>
          <p:cNvSpPr txBox="1"/>
          <p:nvPr/>
        </p:nvSpPr>
        <p:spPr>
          <a:xfrm>
            <a:off x="4207987" y="2463800"/>
            <a:ext cx="2674620" cy="29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>
              <a:solidFill>
                <a:srgbClr val="006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3"/>
          <p:cNvSpPr txBox="1"/>
          <p:nvPr/>
        </p:nvSpPr>
        <p:spPr>
          <a:xfrm>
            <a:off x="2441417" y="184765"/>
            <a:ext cx="8857680" cy="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ЭМЯ-ын хөрөнгө оруулалтаар </a:t>
            </a:r>
            <a:r>
              <a:rPr lang="mn-MN" sz="24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“АНГИОГРАФИЙН АППАРАТ” </a:t>
            </a: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суурилуулагдсан,эмч-мэргэжилтэн бэлтгэгдэж байна.</a:t>
            </a:r>
            <a:endParaRPr sz="24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70" name="Google Shape;5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737719" y="6331013"/>
            <a:ext cx="2023887" cy="410369"/>
          </a:xfrm>
          <a:prstGeom prst="rect">
            <a:avLst/>
          </a:prstGeom>
        </p:spPr>
        <p:txBody>
          <a:bodyPr wrap="none" lIns="119969" tIns="59985" rIns="119969" bIns="59985">
            <a:spAutoFit/>
          </a:bodyPr>
          <a:lstStyle/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Siemens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Artis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Zee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26" name="Picture 2" descr="3 хүн, зогсож буй хүмүүс ба &quot;SIEMENS&quot; гэсэн бичвэр нарын зураг байж магад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/>
          <a:stretch/>
        </p:blipFill>
        <p:spPr bwMode="auto">
          <a:xfrm>
            <a:off x="8370700" y="3590222"/>
            <a:ext cx="3242893" cy="26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99335" y="1321414"/>
            <a:ext cx="5190321" cy="4537615"/>
          </a:xfrm>
          <a:prstGeom prst="rect">
            <a:avLst/>
          </a:prstGeom>
        </p:spPr>
        <p:txBody>
          <a:bodyPr wrap="square" lIns="69686" tIns="34843" rIns="69686" bIns="34843">
            <a:spAutoFit/>
          </a:bodyPr>
          <a:lstStyle/>
          <a:p>
            <a:pPr algn="just"/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Ангиографийн оношилгоо: 2022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|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2023 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он</a:t>
            </a:r>
          </a:p>
          <a:p>
            <a:pPr algn="just"/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 </a:t>
            </a:r>
            <a:endParaRPr lang="en-US" sz="600" dirty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marL="261324" indent="-261324" algn="just">
              <a:lnSpc>
                <a:spcPct val="107000"/>
              </a:lnSpc>
              <a:spcAft>
                <a:spcPts val="610"/>
              </a:spcAft>
              <a:buFont typeface="+mj-lt"/>
              <a:buAutoNum type="arabicPeriod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Титэм судасны дотуурх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оношилгоо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45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|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98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324" indent="-261324" algn="just">
              <a:lnSpc>
                <a:spcPct val="107000"/>
              </a:lnSpc>
              <a:spcAft>
                <a:spcPts val="610"/>
              </a:spcAft>
              <a:buFont typeface="+mj-lt"/>
              <a:buAutoNum type="arabicPeriod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Тархины ангиографийн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оношилгоо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8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|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54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324" indent="-261324" algn="just">
              <a:lnSpc>
                <a:spcPct val="107000"/>
              </a:lnSpc>
              <a:spcAft>
                <a:spcPts val="610"/>
              </a:spcAft>
              <a:buFont typeface="+mj-lt"/>
              <a:buAutoNum type="arabicPeriod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Бөөрний ангиографийн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оношилгоо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|</a:t>
            </a:r>
            <a:r>
              <a:rPr lang="mn-MN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324" indent="-261324" algn="just">
              <a:lnSpc>
                <a:spcPct val="107000"/>
              </a:lnSpc>
              <a:spcAft>
                <a:spcPts val="610"/>
              </a:spcAft>
              <a:buFont typeface="+mj-lt"/>
              <a:buAutoNum type="arabicPeriod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Хөлийн тараагуур судасны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оношилгоо-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|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тохиолдолд тус тус хийсэн.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Судсан дотуурх эмчилгээг</a:t>
            </a:r>
            <a:endParaRPr lang="en-US" sz="600" dirty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marL="164537" algn="just"/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1. Элэгний хавдрын судас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бөглөх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-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6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|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6</a:t>
            </a:r>
            <a:endParaRPr lang="en-US" sz="600" b="1" dirty="0">
              <a:solidFill>
                <a:srgbClr val="FF000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marL="164537" algn="just"/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2.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ТСДЭ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 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24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|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43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тохиолдолд тус тус хийсэн. </a:t>
            </a:r>
            <a:endParaRPr lang="en-US" sz="600" dirty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algn="just"/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 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algn="just"/>
            <a:endParaRPr lang="en-US" sz="600" dirty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algn="just"/>
            <a:endParaRPr lang="en-US" sz="600" dirty="0" smtClean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algn="just"/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*Хагалгааны өмнөх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хяналт -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11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algn="just"/>
            <a:endParaRPr lang="mn-MN" dirty="0" smtClean="0">
              <a:solidFill>
                <a:srgbClr val="002060"/>
              </a:solidFill>
              <a:latin typeface="Times New Roman" pitchFamily="18" charset="0"/>
              <a:ea typeface="Verdana"/>
              <a:cs typeface="Times New Roman" pitchFamily="18" charset="0"/>
            </a:endParaRPr>
          </a:p>
          <a:p>
            <a:pPr algn="just"/>
            <a:r>
              <a:rPr lang="mn-MN" dirty="0" smtClean="0">
                <a:solidFill>
                  <a:srgbClr val="FF0000"/>
                </a:solidFill>
                <a:latin typeface="Times New Roman" pitchFamily="18" charset="0"/>
                <a:ea typeface="Verdana"/>
                <a:cs typeface="Times New Roman" pitchFamily="18" charset="0"/>
              </a:rPr>
              <a:t>Лавлагаа шатлалд илгээсэн - 11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700" y="1046765"/>
            <a:ext cx="3196679" cy="235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" y="3402721"/>
            <a:ext cx="2941353" cy="204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Google Shape;480;g1194819e13f_0_0"/>
          <p:cNvSpPr txBox="1">
            <a:spLocks noGrp="1"/>
          </p:cNvSpPr>
          <p:nvPr>
            <p:ph type="title"/>
          </p:nvPr>
        </p:nvSpPr>
        <p:spPr>
          <a:xfrm>
            <a:off x="81814" y="1636295"/>
            <a:ext cx="3262740" cy="97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430"/>
            </a:pPr>
            <a:r>
              <a:rPr lang="mn-MN" sz="29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Шинэ дэвшилтэт технологи</a:t>
            </a:r>
            <a:endParaRPr sz="2900" b="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31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223315" y="246941"/>
            <a:ext cx="9474259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Хүний </a:t>
            </a:r>
            <a:r>
              <a:rPr lang="mn-M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нөөцийн хөгжил, хамтын </a:t>
            </a:r>
            <a:r>
              <a:rPr lang="mn-MN" sz="4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ажиллагаа</a:t>
            </a:r>
            <a:endParaRPr lang="mn-MN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224603" y="1381159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8" t="-631" r="23141" b="23494"/>
          <a:stretch/>
        </p:blipFill>
        <p:spPr bwMode="auto">
          <a:xfrm>
            <a:off x="3984858" y="3974203"/>
            <a:ext cx="3060834" cy="206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0257" y="3900713"/>
            <a:ext cx="3638348" cy="2275578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pPr algn="just"/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mn-M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Ач” Анагаах Ухааны Их сургуультай </a:t>
            </a: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хамтран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mn-M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эмч, эмнэлгийн </a:t>
            </a: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мэргэжилтэнд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МАГИСТРЫН СУРГАЛТЫГ </a:t>
            </a: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ажлын байран дээр суралцан 47  ажилттай хамгаалсан.</a:t>
            </a:r>
            <a:endParaRPr lang="mn-M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b="10282"/>
          <a:stretch/>
        </p:blipFill>
        <p:spPr bwMode="auto">
          <a:xfrm>
            <a:off x="8730114" y="1422978"/>
            <a:ext cx="3017520" cy="213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19849" y="1480464"/>
            <a:ext cx="16315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Төгсөлтийн дараах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сургалт эрхлэх байгууллага </a:t>
            </a: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болсон.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00700" y="3795009"/>
            <a:ext cx="15506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mn-M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эмнэлзүйн сургагч багш</a:t>
            </a:r>
            <a:r>
              <a:rPr lang="mn-M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бэлтгэгдсэн.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3" t="37500" r="25078" b="18113"/>
          <a:stretch/>
        </p:blipFill>
        <p:spPr bwMode="auto">
          <a:xfrm>
            <a:off x="8730115" y="3729609"/>
            <a:ext cx="3017519" cy="231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lh5.googleusercontent.com/mPO-2xMBKcajtpWGwZxfgESdIcxrTwC9MnIgP4aHaWZ9jWXlI91iayzVZN3SCVR_HnHvdEf2oVlbw5TQx4G7SWQbPJ4uEJPI_lGhku6sBHoUmDofZVU1c0h6dfgPpsR5yFrNyGWaxTqdmKQ14tLuDw=s20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5" y="1364382"/>
            <a:ext cx="3691772" cy="219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4.googleusercontent.com/_6MnXXkoWjDzG0a3uvfPZlsu_sHOgVz96o_31wPsxyL2vlMF6Jb-Rs4nlxQ7KG0M_eD4QIZ5Dkr27KjBGHvQigT-0sTHpaBufrF1-S453jefh5iNiSEM3dh4N63rFvRuMXQoVgDNlHene7o8hJH-kg=s204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7195" b="15765"/>
          <a:stretch/>
        </p:blipFill>
        <p:spPr bwMode="auto">
          <a:xfrm>
            <a:off x="4475746" y="1381159"/>
            <a:ext cx="1725489" cy="24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210620" y="175219"/>
            <a:ext cx="9474259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Хүний </a:t>
            </a:r>
            <a:r>
              <a:rPr lang="mn-MN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нөөцийн хөгжил, хамтын </a:t>
            </a:r>
            <a:r>
              <a:rPr lang="mn-MN" sz="41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ажиллагаа</a:t>
            </a:r>
            <a:endParaRPr lang="mn-MN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57453" y="1352550"/>
            <a:ext cx="5481709" cy="428918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pPr algn="ctr"/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Гадаад харилцаа, хамтын ажиллагаа:</a:t>
            </a:r>
            <a:endParaRPr lang="mn-M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Зургийн тодорхойлолт алга байн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74" y="1567605"/>
            <a:ext cx="3858158" cy="396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rtue Foundation | Linke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70" y="1834406"/>
            <a:ext cx="2435855" cy="132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640285" y="1567009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93" y="3276704"/>
            <a:ext cx="2446075" cy="125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56" y="4959166"/>
            <a:ext cx="2542092" cy="115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"/>
          <a:stretch/>
        </p:blipFill>
        <p:spPr bwMode="auto">
          <a:xfrm>
            <a:off x="8967239" y="4350617"/>
            <a:ext cx="2291481" cy="1761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8576" y="5664899"/>
            <a:ext cx="5481709" cy="1044471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pPr algn="ctr"/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Улсын гуравдугаар төв эмнэлэгтэй  </a:t>
            </a:r>
            <a:r>
              <a:rPr lang="mn-M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хамтран </a:t>
            </a: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ажиллах  </a:t>
            </a:r>
            <a:r>
              <a:rPr lang="mn-M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санамж </a:t>
            </a:r>
            <a:r>
              <a:rPr lang="mn-M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бичгийг 2022 онд </a:t>
            </a: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байгуулсан.</a:t>
            </a:r>
            <a:endParaRPr lang="mn-M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Бүгд Найрамдах Солонгос Улсын Олон улсын хамтын ажиллагааны агентлаг  /КОЙКA/-аас 2023 онд шинээр хэрэгжүүлэх төслийн санал авах маягт, товч  мэдээлэл - САНГИЙН ЯАМ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9" b="24020"/>
          <a:stretch/>
        </p:blipFill>
        <p:spPr bwMode="auto">
          <a:xfrm>
            <a:off x="8698307" y="1834406"/>
            <a:ext cx="2469247" cy="14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17461" y="2882273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2012 он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0579667" y="2749216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2008 он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10724964" y="5815215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2009он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7622814" y="4448490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он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7755420" y="5932504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он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37" y="3399737"/>
            <a:ext cx="2569825" cy="65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787276" y="3905911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он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9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1"/>
          <p:cNvCxnSpPr/>
          <p:nvPr/>
        </p:nvCxnSpPr>
        <p:spPr>
          <a:xfrm>
            <a:off x="1" y="6812143"/>
            <a:ext cx="9536073" cy="0"/>
          </a:xfrm>
          <a:prstGeom prst="straightConnector1">
            <a:avLst/>
          </a:prstGeom>
          <a:noFill/>
          <a:ln w="76200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5" name="Google Shape;225;p11"/>
          <p:cNvSpPr/>
          <p:nvPr/>
        </p:nvSpPr>
        <p:spPr>
          <a:xfrm>
            <a:off x="9948113" y="6371351"/>
            <a:ext cx="1105852" cy="432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9950" tIns="59958" rIns="119950" bIns="59958" anchor="ctr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13" y="22956"/>
            <a:ext cx="1640800" cy="1123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11"/>
          <p:cNvCxnSpPr/>
          <p:nvPr/>
        </p:nvCxnSpPr>
        <p:spPr>
          <a:xfrm>
            <a:off x="1" y="6812143"/>
            <a:ext cx="9536073" cy="0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11"/>
          <p:cNvCxnSpPr/>
          <p:nvPr/>
        </p:nvCxnSpPr>
        <p:spPr>
          <a:xfrm>
            <a:off x="3045520" y="2651051"/>
            <a:ext cx="0" cy="24573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Google Shape;247;p11"/>
          <p:cNvCxnSpPr/>
          <p:nvPr/>
        </p:nvCxnSpPr>
        <p:spPr>
          <a:xfrm>
            <a:off x="2985623" y="2636873"/>
            <a:ext cx="0" cy="24573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8" name="Google Shape;248;p11"/>
          <p:cNvCxnSpPr/>
          <p:nvPr/>
        </p:nvCxnSpPr>
        <p:spPr>
          <a:xfrm>
            <a:off x="6524138" y="2967665"/>
            <a:ext cx="0" cy="24573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9" name="Google Shape;249;p11"/>
          <p:cNvCxnSpPr/>
          <p:nvPr/>
        </p:nvCxnSpPr>
        <p:spPr>
          <a:xfrm>
            <a:off x="6464241" y="2953488"/>
            <a:ext cx="0" cy="24573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11"/>
          <p:cNvCxnSpPr/>
          <p:nvPr/>
        </p:nvCxnSpPr>
        <p:spPr>
          <a:xfrm>
            <a:off x="10772200" y="2854249"/>
            <a:ext cx="0" cy="24573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11"/>
          <p:cNvCxnSpPr/>
          <p:nvPr/>
        </p:nvCxnSpPr>
        <p:spPr>
          <a:xfrm>
            <a:off x="10712303" y="2840072"/>
            <a:ext cx="0" cy="245731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28" name="Google Shape;228;p11"/>
          <p:cNvSpPr txBox="1"/>
          <p:nvPr/>
        </p:nvSpPr>
        <p:spPr>
          <a:xfrm>
            <a:off x="876048" y="182880"/>
            <a:ext cx="9730852" cy="61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ctr" anchorCtr="0">
            <a:noAutofit/>
          </a:bodyPr>
          <a:lstStyle/>
          <a:p>
            <a:pPr algn="ctr">
              <a:buClr>
                <a:srgbClr val="A01B0D"/>
              </a:buClr>
              <a:buSzPts val="2800"/>
            </a:pPr>
            <a:r>
              <a:rPr lang="mn-MN" sz="3700" b="1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Хөрөнгө оруулалт</a:t>
            </a:r>
            <a:endParaRPr lang="mn-MN" sz="3700" b="1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738898049"/>
              </p:ext>
            </p:extLst>
          </p:nvPr>
        </p:nvGraphicFramePr>
        <p:xfrm>
          <a:off x="155575" y="1379188"/>
          <a:ext cx="6333999" cy="4485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Rectangle 21"/>
          <p:cNvSpPr/>
          <p:nvPr/>
        </p:nvSpPr>
        <p:spPr>
          <a:xfrm>
            <a:off x="1164806" y="2454255"/>
            <a:ext cx="1237576" cy="406525"/>
          </a:xfrm>
          <a:prstGeom prst="rect">
            <a:avLst/>
          </a:prstGeom>
          <a:solidFill>
            <a:schemeClr val="bg1"/>
          </a:solidFill>
          <a:ln>
            <a:solidFill>
              <a:srgbClr val="59F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1.9</a:t>
            </a:r>
            <a:r>
              <a:rPr lang="mn-MN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71.8</a:t>
            </a:r>
            <a:endParaRPr lang="en-US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19058" y="3199219"/>
            <a:ext cx="976454" cy="406525"/>
          </a:xfrm>
          <a:prstGeom prst="rect">
            <a:avLst/>
          </a:prstGeom>
          <a:solidFill>
            <a:schemeClr val="bg1"/>
          </a:solidFill>
          <a:ln>
            <a:solidFill>
              <a:srgbClr val="59F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42.</a:t>
            </a:r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47868" y="1671170"/>
            <a:ext cx="995299" cy="406525"/>
          </a:xfrm>
          <a:prstGeom prst="rect">
            <a:avLst/>
          </a:prstGeom>
          <a:solidFill>
            <a:schemeClr val="bg1"/>
          </a:solidFill>
          <a:ln>
            <a:solidFill>
              <a:srgbClr val="59F9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mn-MN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748.4</a:t>
            </a:r>
            <a:endParaRPr lang="en-US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423830" y="1295681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689557" y="1106819"/>
            <a:ext cx="4749604" cy="428918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pPr algn="ctr"/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Хөрөнгө оруулагч байгууллагууд:</a:t>
            </a:r>
            <a:endParaRPr lang="mn-M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hijir\OneDrive\Desktop\mo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866" y="1671170"/>
            <a:ext cx="2102597" cy="96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61" y="4451398"/>
            <a:ext cx="2140097" cy="82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ХОВД АЙМГИЙН ИРГЭДИЙН ТӨЛӨӨЛӨГЧДИЙН ХУР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04" y="1671170"/>
            <a:ext cx="1566170" cy="156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61" y="2773733"/>
            <a:ext cx="2057057" cy="143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24" y="3367792"/>
            <a:ext cx="2189284" cy="78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04" y="4286883"/>
            <a:ext cx="1943100" cy="124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Orbis International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69" y="5628829"/>
            <a:ext cx="1999679" cy="84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NLM Mongolia / Норвегийн тусламжийн байгууллаг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830" y="5555054"/>
            <a:ext cx="991344" cy="9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7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338484B-0B82-E418-B572-C879C3B6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926" y="325547"/>
            <a:ext cx="9243864" cy="784168"/>
          </a:xfrm>
        </p:spPr>
        <p:txBody>
          <a:bodyPr>
            <a:normAutofit/>
          </a:bodyPr>
          <a:lstStyle/>
          <a:p>
            <a:pPr algn="ctr"/>
            <a:r>
              <a:rPr lang="mn-MN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 улсын туршлага нэвтрүүлэлт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7329" y="2134423"/>
            <a:ext cx="392159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"Чанарын менежментийн удирдлага"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ISO 9001:2015 </a:t>
            </a:r>
            <a:r>
              <a:rPr lang="mn-M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ОУСтандартын магадлан аудит, нэвтрүүлэлт:</a:t>
            </a:r>
          </a:p>
          <a:p>
            <a:pPr algn="just"/>
            <a:endParaRPr lang="mn-MN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mn-M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Амбулаторийн тасаг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Яаралтай </a:t>
            </a:r>
            <a:r>
              <a:rPr lang="mn-M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тусламжийн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тасаг*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Эрүүл </a:t>
            </a:r>
            <a:r>
              <a:rPr lang="mn-M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мэндийг дэмжих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төв* </a:t>
            </a:r>
            <a:endParaRPr lang="mn-M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514" y="2210011"/>
            <a:ext cx="2280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Чанар сайжруулах арга хэмжээ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" y="2955821"/>
            <a:ext cx="2207451" cy="15820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3" t="18666" r="23263" b="5684"/>
          <a:stretch/>
        </p:blipFill>
        <p:spPr bwMode="auto">
          <a:xfrm>
            <a:off x="121985" y="3359217"/>
            <a:ext cx="2085470" cy="260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76" y="1304128"/>
            <a:ext cx="4902581" cy="465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7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30" y="1794440"/>
            <a:ext cx="2734775" cy="394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05" y="1799925"/>
            <a:ext cx="2834576" cy="39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114" y="1799925"/>
            <a:ext cx="2719136" cy="393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800952"/>
            <a:ext cx="2704699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55545" y="134179"/>
            <a:ext cx="91536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Шинэчилсэн, шинээр боловсруулсан баримтжуулсан мэдээлэл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4514" y="2210011"/>
            <a:ext cx="2280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Чанар сайжруулах арга хэмжээ</a:t>
            </a:r>
          </a:p>
        </p:txBody>
      </p:sp>
    </p:spTree>
    <p:extLst>
      <p:ext uri="{BB962C8B-B14F-4D97-AF65-F5344CB8AC3E}">
        <p14:creationId xmlns:p14="http://schemas.microsoft.com/office/powerpoint/2010/main" val="41852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F12A3583-8A2B-E22E-FFA2-8AC8124B3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804567"/>
              </p:ext>
            </p:extLst>
          </p:nvPr>
        </p:nvGraphicFramePr>
        <p:xfrm>
          <a:off x="2776411" y="1137071"/>
          <a:ext cx="4345084" cy="283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722" y="176168"/>
            <a:ext cx="775695" cy="70636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C1BD2FE-E49C-121E-7549-9D6FF226832A}"/>
              </a:ext>
            </a:extLst>
          </p:cNvPr>
          <p:cNvSpPr txBox="1">
            <a:spLocks/>
          </p:cNvSpPr>
          <p:nvPr/>
        </p:nvSpPr>
        <p:spPr>
          <a:xfrm>
            <a:off x="2680878" y="3792439"/>
            <a:ext cx="9206322" cy="2666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Нийт бүртгэгдсэн тохиолдлоос таагүй 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хүнд</a:t>
            </a:r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тохиолдол </a:t>
            </a:r>
            <a:r>
              <a:rPr lang="mn-MN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12.7 хувь (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n=47)</a:t>
            </a:r>
            <a:r>
              <a:rPr lang="mn-MN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ноцтой тохиолдол </a:t>
            </a:r>
            <a:r>
              <a:rPr lang="mn-MN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хувь (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n=7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mn-MN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-ийг </a:t>
            </a:r>
            <a:r>
              <a:rPr lang="mn-MN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тус тус эзэлж байна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mn-MN" sz="20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Эмнэлзүй эмгэг бүтцийн бага хурлыг </a:t>
            </a:r>
          </a:p>
          <a:p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онд - 12 удаа зохион байгуулан 73 шийдвэр гаргасан ба биелэлт 82.3 хувь </a:t>
            </a:r>
          </a:p>
          <a:p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онд - </a:t>
            </a:r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удаа зохион байгуулан 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110 </a:t>
            </a:r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шийдвэр гаргасан ба биелэлт 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77.5 </a:t>
            </a:r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хувь </a:t>
            </a:r>
            <a:endParaRPr lang="mn-MN" sz="20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онд - 10 </a:t>
            </a:r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удаа зохион байгуулан 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 </a:t>
            </a:r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шийдвэр гаргасан ба биелэлт </a:t>
            </a:r>
            <a:r>
              <a:rPr lang="mn-MN" sz="20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83.1 </a:t>
            </a:r>
            <a:r>
              <a:rPr lang="mn-MN" sz="20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хувь </a:t>
            </a:r>
            <a:endParaRPr lang="en-US" sz="20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633520"/>
              </p:ext>
            </p:extLst>
          </p:nvPr>
        </p:nvGraphicFramePr>
        <p:xfrm>
          <a:off x="7179242" y="1109716"/>
          <a:ext cx="4495237" cy="2681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338484B-0B82-E418-B572-C879C3B66FDE}"/>
              </a:ext>
            </a:extLst>
          </p:cNvPr>
          <p:cNvSpPr txBox="1">
            <a:spLocks/>
          </p:cNvSpPr>
          <p:nvPr/>
        </p:nvSpPr>
        <p:spPr>
          <a:xfrm>
            <a:off x="1825810" y="325547"/>
            <a:ext cx="8223571" cy="78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ЭМТҮХолбоотой тохиолдол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5" t="3566" r="7658" b="2600"/>
          <a:stretch/>
        </p:blipFill>
        <p:spPr bwMode="auto">
          <a:xfrm>
            <a:off x="114512" y="3164310"/>
            <a:ext cx="1792466" cy="267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2513635" y="4802109"/>
            <a:ext cx="0" cy="1370713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512" y="2154621"/>
            <a:ext cx="2185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Чанар сайжруулах хэмжээ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14512" y="2210013"/>
            <a:ext cx="2185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Чанар сайжруулах арга хэмжээ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1338484B-0B82-E418-B572-C879C3B66FDE}"/>
              </a:ext>
            </a:extLst>
          </p:cNvPr>
          <p:cNvSpPr txBox="1">
            <a:spLocks/>
          </p:cNvSpPr>
          <p:nvPr/>
        </p:nvSpPr>
        <p:spPr>
          <a:xfrm>
            <a:off x="1825810" y="325547"/>
            <a:ext cx="8223571" cy="78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Эрсдэлийн удирдлага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>
            <a:extLst>
              <a:ext uri="{FF2B5EF4-FFF2-40B4-BE49-F238E27FC236}">
                <a16:creationId xmlns="" xmlns:a16="http://schemas.microsoft.com/office/drawing/2014/main" id="{F12A3583-8A2B-E22E-FFA2-8AC8124B3E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05556"/>
              </p:ext>
            </p:extLst>
          </p:nvPr>
        </p:nvGraphicFramePr>
        <p:xfrm>
          <a:off x="67378" y="3195586"/>
          <a:ext cx="2945329" cy="2462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B4BC5258-3E7A-4F75-B3FC-0DEB28DB53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224075"/>
              </p:ext>
            </p:extLst>
          </p:nvPr>
        </p:nvGraphicFramePr>
        <p:xfrm>
          <a:off x="3176337" y="1667980"/>
          <a:ext cx="3551722" cy="331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42414E19-8912-4C8D-B31C-630C2CD403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760684"/>
              </p:ext>
            </p:extLst>
          </p:nvPr>
        </p:nvGraphicFramePr>
        <p:xfrm>
          <a:off x="6824312" y="1636142"/>
          <a:ext cx="4966636" cy="334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749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304467" y="89540"/>
            <a:ext cx="9474259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Өргөдөл, гомдол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699193" y="1586301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13082" y="1478637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742915527"/>
              </p:ext>
            </p:extLst>
          </p:nvPr>
        </p:nvGraphicFramePr>
        <p:xfrm>
          <a:off x="3986490" y="1478638"/>
          <a:ext cx="3859065" cy="4712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tangle 16"/>
          <p:cNvSpPr/>
          <p:nvPr/>
        </p:nvSpPr>
        <p:spPr>
          <a:xfrm>
            <a:off x="322686" y="6006429"/>
            <a:ext cx="9446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Шийдвэрлэлтийн хувь: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97.7%</a:t>
            </a:r>
            <a:endParaRPr lang="mn-M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82046861"/>
              </p:ext>
            </p:extLst>
          </p:nvPr>
        </p:nvGraphicFramePr>
        <p:xfrm>
          <a:off x="7817401" y="1295888"/>
          <a:ext cx="3681955" cy="4680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4139387879"/>
              </p:ext>
            </p:extLst>
          </p:nvPr>
        </p:nvGraphicFramePr>
        <p:xfrm>
          <a:off x="235998" y="1417239"/>
          <a:ext cx="3461551" cy="3994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193993" y="1471084"/>
            <a:ext cx="3372168" cy="132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Clr>
                <a:srgbClr val="002060"/>
              </a:buClr>
            </a:pP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Бүтэц 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2"/>
          </p:nvPr>
        </p:nvSpPr>
        <p:spPr>
          <a:xfrm>
            <a:off x="0" y="2993456"/>
            <a:ext cx="4214340" cy="20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2544" indent="-79241">
              <a:spcBef>
                <a:spcPts val="0"/>
              </a:spcBef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212544" indent="-79241">
              <a:buSzPts val="1600"/>
              <a:buNone/>
            </a:pPr>
            <a:endParaRPr sz="2100" dirty="0"/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</a:t>
            </a:r>
            <a:endParaRPr dirty="0"/>
          </a:p>
          <a:p>
            <a:pPr marL="0" indent="0">
              <a:buSzPts val="1600"/>
              <a:buNone/>
            </a:pPr>
            <a:endParaRPr sz="2100" b="1" i="1" dirty="0">
              <a:solidFill>
                <a:schemeClr val="accent4"/>
              </a:solidFill>
            </a:endParaRPr>
          </a:p>
          <a:p>
            <a:pPr marL="0" indent="0">
              <a:buSzPts val="1600"/>
              <a:buNone/>
            </a:pPr>
            <a:r>
              <a:rPr lang="mn-MN" sz="2100" b="1" i="1" dirty="0">
                <a:solidFill>
                  <a:schemeClr val="accent4"/>
                </a:solidFill>
              </a:rPr>
              <a:t>       </a:t>
            </a:r>
            <a:endParaRPr sz="2100" b="1" i="1" dirty="0">
              <a:solidFill>
                <a:schemeClr val="accent4"/>
              </a:solidFill>
            </a:endParaRPr>
          </a:p>
        </p:txBody>
      </p:sp>
      <p:sp>
        <p:nvSpPr>
          <p:cNvPr id="132" name="Google Shape;132;p3" descr="Hospital Infographic | Free Hospital Infographic Templates"/>
          <p:cNvSpPr/>
          <p:nvPr/>
        </p:nvSpPr>
        <p:spPr>
          <a:xfrm>
            <a:off x="193993" y="-143933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3"/>
          <p:cNvPicPr preferRelativeResize="0"/>
          <p:nvPr/>
        </p:nvPicPr>
        <p:blipFill rotWithShape="1">
          <a:blip r:embed="rId3">
            <a:alphaModFix/>
          </a:blip>
          <a:srcRect l="23451" t="54514" r="55229" b="30444"/>
          <a:stretch/>
        </p:blipFill>
        <p:spPr>
          <a:xfrm>
            <a:off x="271518" y="3225800"/>
            <a:ext cx="1213485" cy="9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/>
          <p:nvPr/>
        </p:nvSpPr>
        <p:spPr>
          <a:xfrm>
            <a:off x="1385119" y="3386667"/>
            <a:ext cx="2378359" cy="49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2060"/>
              </a:buClr>
              <a:buSzPts val="1800"/>
            </a:pPr>
            <a:r>
              <a:rPr lang="mn-MN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Орны тоо-467</a:t>
            </a:r>
            <a:endParaRPr sz="2400" b="1" i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" name="Google Shape;135;p3" descr="Isometric Medical Care Infographic Template Stock Vector - Illustration of  health, cabinet: 134368592"/>
          <p:cNvSpPr/>
          <p:nvPr/>
        </p:nvSpPr>
        <p:spPr>
          <a:xfrm>
            <a:off x="392112" y="84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7562612" y="2145887"/>
            <a:ext cx="3002756" cy="123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2060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Мэс заслын мэргэжлийн баг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2060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sz="24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</a:t>
            </a: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тасаг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5320651" y="5084849"/>
            <a:ext cx="2617586" cy="123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2060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Дотрын мэргэжлийн баг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2060"/>
              </a:buClr>
              <a:buSzPts val="1800"/>
            </a:pPr>
            <a:r>
              <a:rPr lang="mn-MN" sz="24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тасаг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" descr="Isometric Medical Care Infographic Template Stock Vector - Illustration of  health, cabinet: 134368592"/>
          <p:cNvSpPr/>
          <p:nvPr/>
        </p:nvSpPr>
        <p:spPr>
          <a:xfrm>
            <a:off x="590233" y="160867"/>
            <a:ext cx="39624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3853069" y="2364026"/>
            <a:ext cx="2249488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2060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Поликлиник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2060"/>
              </a:buClr>
              <a:buSzPts val="1800"/>
            </a:pPr>
            <a:r>
              <a:rPr lang="mn-MN" sz="2400" b="1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тасаг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392112" y="4661865"/>
            <a:ext cx="2443480" cy="986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lt2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Дэд захирал-2</a:t>
            </a:r>
          </a:p>
          <a:p>
            <a:pPr>
              <a:buClr>
                <a:schemeClr val="lt2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Алба-11</a:t>
            </a:r>
          </a:p>
          <a:p>
            <a:pPr>
              <a:buClr>
                <a:schemeClr val="lt2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Төв-1</a:t>
            </a:r>
            <a:endParaRPr sz="2400" i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590"/>
              </a:spcBef>
              <a:buClr>
                <a:schemeClr val="lt2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2544" indent="-62578">
              <a:spcBef>
                <a:spcPts val="590"/>
              </a:spcBef>
              <a:buClr>
                <a:schemeClr val="lt2"/>
              </a:buClr>
              <a:buSzPts val="1800"/>
            </a:pP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 descr="Icograms Templates - create beautiful isometric diagrams, infographics and  illustrations from templates"/>
          <p:cNvPicPr preferRelativeResize="0"/>
          <p:nvPr/>
        </p:nvPicPr>
        <p:blipFill rotWithShape="1">
          <a:blip r:embed="rId5">
            <a:alphaModFix/>
          </a:blip>
          <a:srcRect t="4805" b="2288"/>
          <a:stretch/>
        </p:blipFill>
        <p:spPr>
          <a:xfrm>
            <a:off x="3956740" y="443629"/>
            <a:ext cx="2184980" cy="196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/>
          <p:cNvSpPr/>
          <p:nvPr/>
        </p:nvSpPr>
        <p:spPr>
          <a:xfrm>
            <a:off x="8736676" y="5049398"/>
            <a:ext cx="2944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2060"/>
              </a:buClr>
              <a:buSzPts val="1800"/>
            </a:pPr>
            <a:r>
              <a:rPr lang="mn-MN" sz="24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Эх нярай, хүүхдийн мэргэжлийн баг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2060"/>
              </a:buClr>
              <a:buSzPts val="1800"/>
            </a:pPr>
            <a:r>
              <a:rPr lang="mn-MN" sz="24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клиник</a:t>
            </a:r>
            <a:endParaRPr sz="2400" b="1" i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3"/>
          <p:cNvPicPr preferRelativeResize="0"/>
          <p:nvPr/>
        </p:nvPicPr>
        <p:blipFill rotWithShape="1">
          <a:blip r:embed="rId6">
            <a:alphaModFix/>
          </a:blip>
          <a:srcRect l="3340" t="15834" r="70123" b="52032"/>
          <a:stretch/>
        </p:blipFill>
        <p:spPr>
          <a:xfrm>
            <a:off x="9184063" y="3469153"/>
            <a:ext cx="2377440" cy="16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 l="33322" t="15712" r="36685" b="46362"/>
          <a:stretch/>
        </p:blipFill>
        <p:spPr>
          <a:xfrm>
            <a:off x="7582474" y="361901"/>
            <a:ext cx="2565792" cy="184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7">
            <a:alphaModFix/>
          </a:blip>
          <a:srcRect l="32459" t="56396" r="37139" b="6788"/>
          <a:stretch/>
        </p:blipFill>
        <p:spPr>
          <a:xfrm>
            <a:off x="5250180" y="3469154"/>
            <a:ext cx="2534329" cy="17484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4291568" y="4626659"/>
            <a:ext cx="3533140" cy="40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>
              <a:buClr>
                <a:srgbClr val="002060"/>
              </a:buClr>
              <a:buSzPts val="2000"/>
            </a:pPr>
            <a:r>
              <a:rPr lang="mn-MN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 зүйн тусламж </a:t>
            </a:r>
            <a:endParaRPr sz="26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4387533" y="4038601"/>
            <a:ext cx="2674620" cy="29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0000"/>
              </a:buClr>
              <a:buSzPts val="1350"/>
            </a:pPr>
            <a:endParaRPr>
              <a:solidFill>
                <a:srgbClr val="006F8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8816338" y="5033300"/>
            <a:ext cx="2803683" cy="159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FF0000"/>
              </a:buClr>
              <a:buSzPts val="1800"/>
            </a:pPr>
            <a:r>
              <a:rPr lang="mn-MN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275</a:t>
            </a:r>
            <a:r>
              <a:rPr lang="mn-MN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нэр төрөл эм, эмнэлгийн </a:t>
            </a:r>
            <a:r>
              <a:rPr lang="mn-MN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хэрэгсэл, урвалж оношлуур 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4"/>
          <p:cNvSpPr txBox="1"/>
          <p:nvPr/>
        </p:nvSpPr>
        <p:spPr>
          <a:xfrm>
            <a:off x="3921125" y="5277894"/>
            <a:ext cx="3141028" cy="37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FF0000"/>
              </a:buClr>
              <a:buSzPts val="1800"/>
            </a:pP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4.5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тэр </a:t>
            </a: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бум 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4"/>
          <p:cNvSpPr/>
          <p:nvPr/>
        </p:nvSpPr>
        <p:spPr>
          <a:xfrm>
            <a:off x="3744675" y="1092200"/>
            <a:ext cx="4626928" cy="123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2060"/>
              </a:buClr>
              <a:buSzPts val="1800"/>
            </a:pP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MNS5095:2017 стандартын дагуу тоног төхөөрөмжийн хангалт </a:t>
            </a:r>
            <a:r>
              <a:rPr lang="mn-MN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93.1%</a:t>
            </a:r>
            <a:r>
              <a:rPr lang="mn-MN" sz="24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хувь байна.  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0" name="Google Shape;16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9788" y="5183599"/>
            <a:ext cx="794543" cy="61171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 txBox="1">
            <a:spLocks noGrp="1"/>
          </p:cNvSpPr>
          <p:nvPr>
            <p:ph type="body" idx="2"/>
          </p:nvPr>
        </p:nvSpPr>
        <p:spPr>
          <a:xfrm>
            <a:off x="9110449" y="731309"/>
            <a:ext cx="2476500" cy="144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Bef>
                <a:spcPts val="0"/>
              </a:spcBef>
              <a:buSzPts val="1800"/>
              <a:buNone/>
            </a:pP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Тоног төхөөрөмжийн нийт тоо </a:t>
            </a: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83</a:t>
            </a:r>
            <a:r>
              <a:rPr lang="mn-MN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Pts val="1800"/>
              <a:buNone/>
            </a:pP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2544" indent="-62578">
              <a:buSzPts val="1800"/>
              <a:buNone/>
            </a:pP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4503102" y="482600"/>
            <a:ext cx="3533140" cy="4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7500"/>
          </a:bodyPr>
          <a:lstStyle/>
          <a:p>
            <a:pPr>
              <a:lnSpc>
                <a:spcPct val="90000"/>
              </a:lnSpc>
              <a:buClr>
                <a:srgbClr val="002060"/>
              </a:buClr>
              <a:buSzPct val="100000"/>
            </a:pPr>
            <a:r>
              <a:rPr lang="mn-MN" sz="2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Тоног төхөөрөмж</a:t>
            </a:r>
            <a:endParaRPr sz="2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458153" y="2116667"/>
            <a:ext cx="1919288" cy="66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002060"/>
              </a:buClr>
              <a:buSzPts val="2700"/>
            </a:pPr>
            <a:r>
              <a:rPr lang="mn-MN" sz="35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Хөрөнгө </a:t>
            </a:r>
            <a:endParaRPr sz="35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4185285" y="2286351"/>
            <a:ext cx="4245134" cy="69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Clr>
                <a:srgbClr val="002060"/>
              </a:buClr>
              <a:buSzPts val="2000"/>
            </a:pPr>
            <a:r>
              <a:rPr lang="mn-MN" sz="26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Барилга байгууламж</a:t>
            </a:r>
            <a:endParaRPr sz="2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3744675" y="3007785"/>
            <a:ext cx="4203859" cy="1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 algn="ctr">
              <a:buClr>
                <a:srgbClr val="002060"/>
              </a:buClr>
              <a:buSzPts val="1800"/>
            </a:pP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Үндсэн тусламж үйлчилгээ үзүүлэх </a:t>
            </a:r>
            <a:r>
              <a:rPr lang="mn-MN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барилга, туслах </a:t>
            </a:r>
            <a:r>
              <a:rPr lang="mn-MN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барилга  7535 м2.  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4"/>
          <p:cNvSpPr txBox="1">
            <a:spLocks noGrp="1"/>
          </p:cNvSpPr>
          <p:nvPr>
            <p:ph type="body" idx="2"/>
          </p:nvPr>
        </p:nvSpPr>
        <p:spPr>
          <a:xfrm>
            <a:off x="8821862" y="3623734"/>
            <a:ext cx="2476500" cy="81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spcBef>
                <a:spcPts val="0"/>
              </a:spcBef>
              <a:buSzPts val="1800"/>
              <a:buNone/>
            </a:pP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 машин - </a:t>
            </a: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lang="mn-MN" sz="2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ctr">
              <a:spcBef>
                <a:spcPts val="0"/>
              </a:spcBef>
              <a:buSzPts val="180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mn-MN" sz="2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тоноглосон </a:t>
            </a:r>
            <a:r>
              <a:rPr lang="mn-MN" sz="24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2544" indent="-62578">
              <a:buSzPts val="1800"/>
              <a:buNone/>
            </a:pPr>
            <a:endParaRPr sz="24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p4" descr="Ambulance car medical service Royalty Free Vector Image"/>
          <p:cNvPicPr preferRelativeResize="0"/>
          <p:nvPr/>
        </p:nvPicPr>
        <p:blipFill rotWithShape="1">
          <a:blip r:embed="rId4">
            <a:alphaModFix/>
          </a:blip>
          <a:srcRect l="5112" r="-2" b="29794"/>
          <a:stretch/>
        </p:blipFill>
        <p:spPr>
          <a:xfrm>
            <a:off x="9139680" y="2391834"/>
            <a:ext cx="1840865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80;p5"/>
          <p:cNvSpPr txBox="1"/>
          <p:nvPr/>
        </p:nvSpPr>
        <p:spPr>
          <a:xfrm>
            <a:off x="132080" y="3346451"/>
            <a:ext cx="2443480" cy="986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lt2"/>
              </a:buClr>
              <a:buSzPts val="1600"/>
            </a:pPr>
            <a:r>
              <a:rPr lang="mn-MN" sz="21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42.3 тэрбум </a:t>
            </a: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төгрөгний хөрөнгөтэй.</a:t>
            </a:r>
            <a:endParaRPr sz="21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590"/>
              </a:spcBef>
              <a:buClr>
                <a:schemeClr val="lt2"/>
              </a:buClr>
              <a:buSzPts val="1600"/>
            </a:pP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sz="21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2544" indent="-79241" algn="ctr">
              <a:spcBef>
                <a:spcPts val="590"/>
              </a:spcBef>
              <a:buClr>
                <a:schemeClr val="lt2"/>
              </a:buClr>
              <a:buSzPts val="1600"/>
            </a:pPr>
            <a:endParaRPr sz="21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150654" y="1392768"/>
            <a:ext cx="2878931" cy="132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algn="ctr">
              <a:buClr>
                <a:srgbClr val="002060"/>
              </a:buClr>
              <a:buSzPct val="100000"/>
            </a:pP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Хүний </a:t>
            </a:r>
            <a:r>
              <a:rPr lang="mn-MN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нөөц,  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чадавхи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5"/>
          <p:cNvSpPr txBox="1"/>
          <p:nvPr/>
        </p:nvSpPr>
        <p:spPr>
          <a:xfrm>
            <a:off x="6497022" y="989903"/>
            <a:ext cx="2878980" cy="1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buClr>
                <a:srgbClr val="002060"/>
              </a:buClr>
              <a:buSzPts val="2000"/>
            </a:pPr>
            <a:r>
              <a:rPr lang="mn-MN" sz="26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Эмнэлгийн мэргэжилтнүүд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2060"/>
              </a:buClr>
              <a:buSzPts val="1600"/>
            </a:pPr>
            <a:r>
              <a:rPr lang="mn-MN" sz="21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Эмч/Сувилагч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2060"/>
              </a:buClr>
              <a:buSzPts val="1600"/>
            </a:pPr>
            <a:r>
              <a:rPr lang="mn-MN" sz="2100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1:1,</a:t>
            </a:r>
            <a:r>
              <a:rPr lang="en-US" sz="2100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100" i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7242004" y="171283"/>
            <a:ext cx="1576013" cy="53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2060"/>
              </a:buClr>
              <a:buSzPts val="2000"/>
            </a:pPr>
            <a:r>
              <a:rPr lang="mn-MN" sz="2600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6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82</a:t>
            </a:r>
            <a:r>
              <a:rPr lang="mn-MN" sz="26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mn-MN" sz="26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хувь</a:t>
            </a:r>
            <a:endParaRPr sz="26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140812" y="4226726"/>
            <a:ext cx="2876203" cy="210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lt2"/>
              </a:buClr>
              <a:buSzPts val="1400"/>
            </a:pPr>
            <a:r>
              <a:rPr lang="mn-MN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чиглэлийн үндсэн мэргэшил, 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buClr>
                <a:schemeClr val="lt2"/>
              </a:buClr>
              <a:buSzPts val="1400"/>
            </a:pPr>
            <a:r>
              <a:rPr lang="mn-MN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r>
            <a:r>
              <a:rPr lang="mn-MN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чиглэлийн төрөлжсөн мэргэшлийн эмч нар ажиллаж байна.      </a:t>
            </a:r>
            <a:endParaRPr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274479" y="3210985"/>
            <a:ext cx="2443480" cy="701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lt2"/>
              </a:buClr>
              <a:buSzPts val="1600"/>
            </a:pPr>
            <a:r>
              <a:rPr lang="mn-MN" sz="2100" i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Ажиллаж байгаа эмч, ажилчид </a:t>
            </a:r>
            <a:r>
              <a:rPr lang="mn-MN" sz="2100" b="1" i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490</a:t>
            </a:r>
            <a:endParaRPr sz="21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2544" indent="-79241">
              <a:spcBef>
                <a:spcPts val="590"/>
              </a:spcBef>
              <a:buClr>
                <a:schemeClr val="lt2"/>
              </a:buClr>
              <a:buSzPts val="1600"/>
            </a:pPr>
            <a:endParaRPr sz="21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68173" cy="1046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5"/>
          <p:cNvGrpSpPr/>
          <p:nvPr/>
        </p:nvGrpSpPr>
        <p:grpSpPr>
          <a:xfrm>
            <a:off x="5472027" y="900563"/>
            <a:ext cx="1101057" cy="1040176"/>
            <a:chOff x="647794" y="2434655"/>
            <a:chExt cx="440907" cy="436979"/>
          </a:xfrm>
        </p:grpSpPr>
        <p:sp>
          <p:nvSpPr>
            <p:cNvPr id="183" name="Google Shape;183;p5"/>
            <p:cNvSpPr/>
            <p:nvPr/>
          </p:nvSpPr>
          <p:spPr>
            <a:xfrm>
              <a:off x="647794" y="2578594"/>
              <a:ext cx="440907" cy="293040"/>
            </a:xfrm>
            <a:custGeom>
              <a:avLst/>
              <a:gdLst/>
              <a:ahLst/>
              <a:cxnLst/>
              <a:rect l="l" t="t" r="r" b="b"/>
              <a:pathLst>
                <a:path w="440907" h="293040" extrusionOk="0">
                  <a:moveTo>
                    <a:pt x="434184" y="2361"/>
                  </a:moveTo>
                  <a:cubicBezTo>
                    <a:pt x="431722" y="768"/>
                    <a:pt x="428949" y="0"/>
                    <a:pt x="426201" y="0"/>
                  </a:cubicBezTo>
                  <a:cubicBezTo>
                    <a:pt x="421835" y="0"/>
                    <a:pt x="417531" y="1940"/>
                    <a:pt x="414644" y="5595"/>
                  </a:cubicBezTo>
                  <a:lnTo>
                    <a:pt x="410379" y="10996"/>
                  </a:lnTo>
                  <a:cubicBezTo>
                    <a:pt x="407254" y="14952"/>
                    <a:pt x="402491" y="17259"/>
                    <a:pt x="397451" y="17259"/>
                  </a:cubicBezTo>
                  <a:cubicBezTo>
                    <a:pt x="385135" y="17259"/>
                    <a:pt x="373458" y="22737"/>
                    <a:pt x="365585" y="32207"/>
                  </a:cubicBezTo>
                  <a:lnTo>
                    <a:pt x="354047" y="46086"/>
                  </a:lnTo>
                  <a:lnTo>
                    <a:pt x="354073" y="46106"/>
                  </a:lnTo>
                  <a:lnTo>
                    <a:pt x="310425" y="94365"/>
                  </a:lnTo>
                  <a:cubicBezTo>
                    <a:pt x="309681" y="95193"/>
                    <a:pt x="308655" y="95672"/>
                    <a:pt x="307541" y="95718"/>
                  </a:cubicBezTo>
                  <a:cubicBezTo>
                    <a:pt x="306330" y="95758"/>
                    <a:pt x="305361" y="95366"/>
                    <a:pt x="304553" y="94602"/>
                  </a:cubicBezTo>
                  <a:lnTo>
                    <a:pt x="249272" y="42613"/>
                  </a:lnTo>
                  <a:cubicBezTo>
                    <a:pt x="232400" y="26747"/>
                    <a:pt x="210356" y="18009"/>
                    <a:pt x="187198" y="18009"/>
                  </a:cubicBezTo>
                  <a:lnTo>
                    <a:pt x="178551" y="18009"/>
                  </a:lnTo>
                  <a:cubicBezTo>
                    <a:pt x="178133" y="18009"/>
                    <a:pt x="177723" y="18091"/>
                    <a:pt x="177325" y="18215"/>
                  </a:cubicBezTo>
                  <a:cubicBezTo>
                    <a:pt x="177258" y="18236"/>
                    <a:pt x="177197" y="18271"/>
                    <a:pt x="177130" y="18296"/>
                  </a:cubicBezTo>
                  <a:cubicBezTo>
                    <a:pt x="176911" y="18377"/>
                    <a:pt x="176687" y="18446"/>
                    <a:pt x="176484" y="18564"/>
                  </a:cubicBezTo>
                  <a:lnTo>
                    <a:pt x="171364" y="21534"/>
                  </a:lnTo>
                  <a:cubicBezTo>
                    <a:pt x="152393" y="32540"/>
                    <a:pt x="128804" y="32575"/>
                    <a:pt x="109809" y="21629"/>
                  </a:cubicBezTo>
                  <a:lnTo>
                    <a:pt x="104476" y="18558"/>
                  </a:lnTo>
                  <a:cubicBezTo>
                    <a:pt x="104382" y="18504"/>
                    <a:pt x="104269" y="18504"/>
                    <a:pt x="104171" y="18460"/>
                  </a:cubicBezTo>
                  <a:cubicBezTo>
                    <a:pt x="103808" y="18284"/>
                    <a:pt x="103423" y="18154"/>
                    <a:pt x="103020" y="18088"/>
                  </a:cubicBezTo>
                  <a:cubicBezTo>
                    <a:pt x="102927" y="18074"/>
                    <a:pt x="102836" y="18059"/>
                    <a:pt x="102742" y="18051"/>
                  </a:cubicBezTo>
                  <a:cubicBezTo>
                    <a:pt x="102634" y="18043"/>
                    <a:pt x="102529" y="18009"/>
                    <a:pt x="102421" y="18009"/>
                  </a:cubicBezTo>
                  <a:lnTo>
                    <a:pt x="95785" y="18009"/>
                  </a:lnTo>
                  <a:cubicBezTo>
                    <a:pt x="74637" y="18009"/>
                    <a:pt x="53788" y="25148"/>
                    <a:pt x="37081" y="38109"/>
                  </a:cubicBezTo>
                  <a:cubicBezTo>
                    <a:pt x="11180" y="58198"/>
                    <a:pt x="-2539" y="89685"/>
                    <a:pt x="389" y="122331"/>
                  </a:cubicBezTo>
                  <a:lnTo>
                    <a:pt x="14466" y="281417"/>
                  </a:lnTo>
                  <a:cubicBezTo>
                    <a:pt x="15065" y="288043"/>
                    <a:pt x="20531" y="293040"/>
                    <a:pt x="27183" y="293040"/>
                  </a:cubicBezTo>
                  <a:lnTo>
                    <a:pt x="49653" y="293040"/>
                  </a:lnTo>
                  <a:lnTo>
                    <a:pt x="140621" y="293040"/>
                  </a:lnTo>
                  <a:lnTo>
                    <a:pt x="223528" y="293040"/>
                  </a:lnTo>
                  <a:cubicBezTo>
                    <a:pt x="227011" y="293040"/>
                    <a:pt x="230385" y="291590"/>
                    <a:pt x="232786" y="289064"/>
                  </a:cubicBezTo>
                  <a:cubicBezTo>
                    <a:pt x="235219" y="286501"/>
                    <a:pt x="236458" y="283142"/>
                    <a:pt x="236277" y="279621"/>
                  </a:cubicBezTo>
                  <a:lnTo>
                    <a:pt x="233743" y="228634"/>
                  </a:lnTo>
                  <a:cubicBezTo>
                    <a:pt x="232517" y="204991"/>
                    <a:pt x="235131" y="182772"/>
                    <a:pt x="241518" y="162588"/>
                  </a:cubicBezTo>
                  <a:cubicBezTo>
                    <a:pt x="241919" y="161318"/>
                    <a:pt x="242269" y="160031"/>
                    <a:pt x="242614" y="158742"/>
                  </a:cubicBezTo>
                  <a:cubicBezTo>
                    <a:pt x="242619" y="158717"/>
                    <a:pt x="242635" y="158698"/>
                    <a:pt x="242640" y="158673"/>
                  </a:cubicBezTo>
                  <a:cubicBezTo>
                    <a:pt x="242643" y="158657"/>
                    <a:pt x="242645" y="158642"/>
                    <a:pt x="242647" y="158626"/>
                  </a:cubicBezTo>
                  <a:cubicBezTo>
                    <a:pt x="244035" y="153411"/>
                    <a:pt x="244985" y="148052"/>
                    <a:pt x="245443" y="142585"/>
                  </a:cubicBezTo>
                  <a:lnTo>
                    <a:pt x="280880" y="169544"/>
                  </a:lnTo>
                  <a:cubicBezTo>
                    <a:pt x="288449" y="175303"/>
                    <a:pt x="297860" y="178477"/>
                    <a:pt x="307372" y="178477"/>
                  </a:cubicBezTo>
                  <a:cubicBezTo>
                    <a:pt x="321839" y="178477"/>
                    <a:pt x="335348" y="171342"/>
                    <a:pt x="343513" y="159393"/>
                  </a:cubicBezTo>
                  <a:lnTo>
                    <a:pt x="400019" y="76632"/>
                  </a:lnTo>
                  <a:lnTo>
                    <a:pt x="438162" y="23273"/>
                  </a:lnTo>
                  <a:cubicBezTo>
                    <a:pt x="443044" y="16444"/>
                    <a:pt x="441233" y="6921"/>
                    <a:pt x="434184" y="2361"/>
                  </a:cubicBezTo>
                  <a:close/>
                  <a:moveTo>
                    <a:pt x="397451" y="25496"/>
                  </a:moveTo>
                  <a:cubicBezTo>
                    <a:pt x="405058" y="25496"/>
                    <a:pt x="412126" y="22072"/>
                    <a:pt x="416843" y="16101"/>
                  </a:cubicBezTo>
                  <a:lnTo>
                    <a:pt x="421108" y="10701"/>
                  </a:lnTo>
                  <a:cubicBezTo>
                    <a:pt x="422344" y="9135"/>
                    <a:pt x="424201" y="8237"/>
                    <a:pt x="426201" y="8237"/>
                  </a:cubicBezTo>
                  <a:cubicBezTo>
                    <a:pt x="427445" y="8237"/>
                    <a:pt x="428659" y="8597"/>
                    <a:pt x="429710" y="9277"/>
                  </a:cubicBezTo>
                  <a:cubicBezTo>
                    <a:pt x="431211" y="10248"/>
                    <a:pt x="432221" y="11749"/>
                    <a:pt x="432555" y="13505"/>
                  </a:cubicBezTo>
                  <a:cubicBezTo>
                    <a:pt x="432889" y="15261"/>
                    <a:pt x="432501" y="17029"/>
                    <a:pt x="431461" y="18483"/>
                  </a:cubicBezTo>
                  <a:lnTo>
                    <a:pt x="396208" y="67800"/>
                  </a:lnTo>
                  <a:lnTo>
                    <a:pt x="365964" y="44636"/>
                  </a:lnTo>
                  <a:lnTo>
                    <a:pt x="371919" y="37472"/>
                  </a:lnTo>
                  <a:cubicBezTo>
                    <a:pt x="378247" y="29861"/>
                    <a:pt x="387552" y="25496"/>
                    <a:pt x="397451" y="25496"/>
                  </a:cubicBezTo>
                  <a:close/>
                  <a:moveTo>
                    <a:pt x="50180" y="161038"/>
                  </a:moveTo>
                  <a:cubicBezTo>
                    <a:pt x="45736" y="144651"/>
                    <a:pt x="43906" y="123214"/>
                    <a:pt x="44739" y="97323"/>
                  </a:cubicBezTo>
                  <a:cubicBezTo>
                    <a:pt x="44815" y="95051"/>
                    <a:pt x="43029" y="93148"/>
                    <a:pt x="40757" y="93074"/>
                  </a:cubicBezTo>
                  <a:cubicBezTo>
                    <a:pt x="40713" y="93072"/>
                    <a:pt x="40669" y="93072"/>
                    <a:pt x="40620" y="93072"/>
                  </a:cubicBezTo>
                  <a:cubicBezTo>
                    <a:pt x="38408" y="93072"/>
                    <a:pt x="36578" y="94829"/>
                    <a:pt x="36510" y="97057"/>
                  </a:cubicBezTo>
                  <a:cubicBezTo>
                    <a:pt x="35645" y="123767"/>
                    <a:pt x="37572" y="146018"/>
                    <a:pt x="42233" y="163193"/>
                  </a:cubicBezTo>
                  <a:cubicBezTo>
                    <a:pt x="47638" y="183134"/>
                    <a:pt x="49883" y="202821"/>
                    <a:pt x="48901" y="221710"/>
                  </a:cubicBezTo>
                  <a:lnTo>
                    <a:pt x="45732" y="284803"/>
                  </a:lnTo>
                  <a:lnTo>
                    <a:pt x="27183" y="284803"/>
                  </a:lnTo>
                  <a:cubicBezTo>
                    <a:pt x="24822" y="284803"/>
                    <a:pt x="22884" y="283030"/>
                    <a:pt x="22671" y="280683"/>
                  </a:cubicBezTo>
                  <a:lnTo>
                    <a:pt x="8594" y="121599"/>
                  </a:lnTo>
                  <a:cubicBezTo>
                    <a:pt x="5919" y="91757"/>
                    <a:pt x="18456" y="62978"/>
                    <a:pt x="42133" y="44616"/>
                  </a:cubicBezTo>
                  <a:cubicBezTo>
                    <a:pt x="54561" y="34972"/>
                    <a:pt x="69511" y="28930"/>
                    <a:pt x="85064" y="26989"/>
                  </a:cubicBezTo>
                  <a:cubicBezTo>
                    <a:pt x="80652" y="30564"/>
                    <a:pt x="76212" y="35405"/>
                    <a:pt x="73009" y="41905"/>
                  </a:cubicBezTo>
                  <a:cubicBezTo>
                    <a:pt x="66320" y="55465"/>
                    <a:pt x="66871" y="72212"/>
                    <a:pt x="74645" y="91680"/>
                  </a:cubicBezTo>
                  <a:cubicBezTo>
                    <a:pt x="74704" y="91828"/>
                    <a:pt x="74806" y="91941"/>
                    <a:pt x="74880" y="92078"/>
                  </a:cubicBezTo>
                  <a:cubicBezTo>
                    <a:pt x="69652" y="96231"/>
                    <a:pt x="66284" y="102628"/>
                    <a:pt x="66284" y="109807"/>
                  </a:cubicBezTo>
                  <a:cubicBezTo>
                    <a:pt x="66284" y="122297"/>
                    <a:pt x="76447" y="132458"/>
                    <a:pt x="88935" y="132458"/>
                  </a:cubicBezTo>
                  <a:cubicBezTo>
                    <a:pt x="101423" y="132458"/>
                    <a:pt x="111587" y="122297"/>
                    <a:pt x="111587" y="109807"/>
                  </a:cubicBezTo>
                  <a:cubicBezTo>
                    <a:pt x="111587" y="97317"/>
                    <a:pt x="101423" y="87156"/>
                    <a:pt x="88935" y="87156"/>
                  </a:cubicBezTo>
                  <a:cubicBezTo>
                    <a:pt x="86568" y="87156"/>
                    <a:pt x="84287" y="87524"/>
                    <a:pt x="82141" y="88200"/>
                  </a:cubicBezTo>
                  <a:cubicBezTo>
                    <a:pt x="75450" y="71228"/>
                    <a:pt x="74838" y="56903"/>
                    <a:pt x="80353" y="45636"/>
                  </a:cubicBezTo>
                  <a:cubicBezTo>
                    <a:pt x="86224" y="33635"/>
                    <a:pt x="97650" y="28285"/>
                    <a:pt x="101872" y="26659"/>
                  </a:cubicBezTo>
                  <a:lnTo>
                    <a:pt x="133267" y="77434"/>
                  </a:lnTo>
                  <a:cubicBezTo>
                    <a:pt x="134108" y="78795"/>
                    <a:pt x="135234" y="79816"/>
                    <a:pt x="136502" y="80499"/>
                  </a:cubicBezTo>
                  <a:lnTo>
                    <a:pt x="136502" y="284803"/>
                  </a:lnTo>
                  <a:lnTo>
                    <a:pt x="53981" y="284803"/>
                  </a:lnTo>
                  <a:lnTo>
                    <a:pt x="57130" y="222130"/>
                  </a:lnTo>
                  <a:cubicBezTo>
                    <a:pt x="58152" y="202375"/>
                    <a:pt x="55815" y="181821"/>
                    <a:pt x="50180" y="161038"/>
                  </a:cubicBezTo>
                  <a:close/>
                  <a:moveTo>
                    <a:pt x="88935" y="95392"/>
                  </a:moveTo>
                  <a:cubicBezTo>
                    <a:pt x="96882" y="95392"/>
                    <a:pt x="103350" y="101860"/>
                    <a:pt x="103350" y="109807"/>
                  </a:cubicBezTo>
                  <a:cubicBezTo>
                    <a:pt x="103350" y="117754"/>
                    <a:pt x="96882" y="124221"/>
                    <a:pt x="88935" y="124221"/>
                  </a:cubicBezTo>
                  <a:cubicBezTo>
                    <a:pt x="80988" y="124221"/>
                    <a:pt x="74521" y="117754"/>
                    <a:pt x="74521" y="109807"/>
                  </a:cubicBezTo>
                  <a:cubicBezTo>
                    <a:pt x="74521" y="101860"/>
                    <a:pt x="80988" y="95392"/>
                    <a:pt x="88935" y="95392"/>
                  </a:cubicBezTo>
                  <a:close/>
                  <a:moveTo>
                    <a:pt x="336708" y="154747"/>
                  </a:moveTo>
                  <a:cubicBezTo>
                    <a:pt x="330084" y="164448"/>
                    <a:pt x="319116" y="170240"/>
                    <a:pt x="307372" y="170240"/>
                  </a:cubicBezTo>
                  <a:cubicBezTo>
                    <a:pt x="299650" y="170240"/>
                    <a:pt x="292012" y="167664"/>
                    <a:pt x="285867" y="162988"/>
                  </a:cubicBezTo>
                  <a:lnTo>
                    <a:pt x="245714" y="132444"/>
                  </a:lnTo>
                  <a:cubicBezTo>
                    <a:pt x="246992" y="109129"/>
                    <a:pt x="243426" y="96692"/>
                    <a:pt x="243223" y="96016"/>
                  </a:cubicBezTo>
                  <a:cubicBezTo>
                    <a:pt x="242575" y="93834"/>
                    <a:pt x="240275" y="92603"/>
                    <a:pt x="238115" y="93245"/>
                  </a:cubicBezTo>
                  <a:cubicBezTo>
                    <a:pt x="235935" y="93886"/>
                    <a:pt x="234693" y="96175"/>
                    <a:pt x="235328" y="98355"/>
                  </a:cubicBezTo>
                  <a:cubicBezTo>
                    <a:pt x="235388" y="98556"/>
                    <a:pt x="241116" y="118944"/>
                    <a:pt x="234632" y="156569"/>
                  </a:cubicBezTo>
                  <a:cubicBezTo>
                    <a:pt x="234317" y="157750"/>
                    <a:pt x="234034" y="158942"/>
                    <a:pt x="233667" y="160105"/>
                  </a:cubicBezTo>
                  <a:cubicBezTo>
                    <a:pt x="226979" y="181230"/>
                    <a:pt x="224240" y="204430"/>
                    <a:pt x="225515" y="229052"/>
                  </a:cubicBezTo>
                  <a:lnTo>
                    <a:pt x="228048" y="280039"/>
                  </a:lnTo>
                  <a:cubicBezTo>
                    <a:pt x="228117" y="281292"/>
                    <a:pt x="227674" y="282483"/>
                    <a:pt x="226814" y="283394"/>
                  </a:cubicBezTo>
                  <a:cubicBezTo>
                    <a:pt x="225949" y="284303"/>
                    <a:pt x="224783" y="284803"/>
                    <a:pt x="223528" y="284803"/>
                  </a:cubicBezTo>
                  <a:lnTo>
                    <a:pt x="144739" y="284803"/>
                  </a:lnTo>
                  <a:lnTo>
                    <a:pt x="144739" y="80502"/>
                  </a:lnTo>
                  <a:cubicBezTo>
                    <a:pt x="146008" y="79818"/>
                    <a:pt x="147136" y="78797"/>
                    <a:pt x="147979" y="77434"/>
                  </a:cubicBezTo>
                  <a:lnTo>
                    <a:pt x="179047" y="27186"/>
                  </a:lnTo>
                  <a:cubicBezTo>
                    <a:pt x="186554" y="32003"/>
                    <a:pt x="208541" y="49707"/>
                    <a:pt x="196649" y="86078"/>
                  </a:cubicBezTo>
                  <a:cubicBezTo>
                    <a:pt x="196454" y="86675"/>
                    <a:pt x="196430" y="87278"/>
                    <a:pt x="196504" y="87863"/>
                  </a:cubicBezTo>
                  <a:cubicBezTo>
                    <a:pt x="194975" y="87658"/>
                    <a:pt x="193427" y="87516"/>
                    <a:pt x="191843" y="87516"/>
                  </a:cubicBezTo>
                  <a:cubicBezTo>
                    <a:pt x="172526" y="87516"/>
                    <a:pt x="156809" y="103231"/>
                    <a:pt x="156809" y="122550"/>
                  </a:cubicBezTo>
                  <a:lnTo>
                    <a:pt x="156809" y="141079"/>
                  </a:lnTo>
                  <a:cubicBezTo>
                    <a:pt x="156809" y="141498"/>
                    <a:pt x="156931" y="141879"/>
                    <a:pt x="157047" y="142259"/>
                  </a:cubicBezTo>
                  <a:cubicBezTo>
                    <a:pt x="157823" y="148336"/>
                    <a:pt x="162957" y="153050"/>
                    <a:pt x="169244" y="153050"/>
                  </a:cubicBezTo>
                  <a:cubicBezTo>
                    <a:pt x="176068" y="153050"/>
                    <a:pt x="181600" y="147519"/>
                    <a:pt x="181600" y="140695"/>
                  </a:cubicBezTo>
                  <a:cubicBezTo>
                    <a:pt x="181600" y="133871"/>
                    <a:pt x="176068" y="128340"/>
                    <a:pt x="169244" y="128340"/>
                  </a:cubicBezTo>
                  <a:cubicBezTo>
                    <a:pt x="167763" y="128340"/>
                    <a:pt x="166362" y="128643"/>
                    <a:pt x="165045" y="129121"/>
                  </a:cubicBezTo>
                  <a:lnTo>
                    <a:pt x="165045" y="122550"/>
                  </a:lnTo>
                  <a:cubicBezTo>
                    <a:pt x="165045" y="107774"/>
                    <a:pt x="177067" y="95752"/>
                    <a:pt x="191843" y="95752"/>
                  </a:cubicBezTo>
                  <a:cubicBezTo>
                    <a:pt x="206620" y="95752"/>
                    <a:pt x="218641" y="107774"/>
                    <a:pt x="218641" y="122550"/>
                  </a:cubicBezTo>
                  <a:lnTo>
                    <a:pt x="218641" y="129089"/>
                  </a:lnTo>
                  <a:cubicBezTo>
                    <a:pt x="217354" y="128634"/>
                    <a:pt x="215990" y="128340"/>
                    <a:pt x="214547" y="128340"/>
                  </a:cubicBezTo>
                  <a:cubicBezTo>
                    <a:pt x="207723" y="128340"/>
                    <a:pt x="202192" y="133871"/>
                    <a:pt x="202192" y="140695"/>
                  </a:cubicBezTo>
                  <a:cubicBezTo>
                    <a:pt x="202192" y="147519"/>
                    <a:pt x="207723" y="153050"/>
                    <a:pt x="214547" y="153050"/>
                  </a:cubicBezTo>
                  <a:cubicBezTo>
                    <a:pt x="221189" y="153050"/>
                    <a:pt x="226566" y="147797"/>
                    <a:pt x="226849" y="141224"/>
                  </a:cubicBezTo>
                  <a:cubicBezTo>
                    <a:pt x="226851" y="141173"/>
                    <a:pt x="226878" y="141130"/>
                    <a:pt x="226878" y="141079"/>
                  </a:cubicBezTo>
                  <a:lnTo>
                    <a:pt x="226878" y="140934"/>
                  </a:lnTo>
                  <a:cubicBezTo>
                    <a:pt x="226879" y="140853"/>
                    <a:pt x="226902" y="140777"/>
                    <a:pt x="226902" y="140695"/>
                  </a:cubicBezTo>
                  <a:cubicBezTo>
                    <a:pt x="226902" y="140613"/>
                    <a:pt x="226879" y="140537"/>
                    <a:pt x="226878" y="140456"/>
                  </a:cubicBezTo>
                  <a:lnTo>
                    <a:pt x="226878" y="122550"/>
                  </a:lnTo>
                  <a:cubicBezTo>
                    <a:pt x="226878" y="107482"/>
                    <a:pt x="217298" y="94644"/>
                    <a:pt x="203925" y="89707"/>
                  </a:cubicBezTo>
                  <a:cubicBezTo>
                    <a:pt x="204151" y="89384"/>
                    <a:pt x="204347" y="89034"/>
                    <a:pt x="204476" y="88640"/>
                  </a:cubicBezTo>
                  <a:cubicBezTo>
                    <a:pt x="215010" y="56423"/>
                    <a:pt x="201759" y="36478"/>
                    <a:pt x="191136" y="26432"/>
                  </a:cubicBezTo>
                  <a:cubicBezTo>
                    <a:pt x="210733" y="27361"/>
                    <a:pt x="229257" y="35095"/>
                    <a:pt x="243629" y="48614"/>
                  </a:cubicBezTo>
                  <a:lnTo>
                    <a:pt x="298906" y="100603"/>
                  </a:lnTo>
                  <a:cubicBezTo>
                    <a:pt x="301343" y="102893"/>
                    <a:pt x="304529" y="104082"/>
                    <a:pt x="307871" y="103947"/>
                  </a:cubicBezTo>
                  <a:cubicBezTo>
                    <a:pt x="311217" y="103812"/>
                    <a:pt x="314294" y="102370"/>
                    <a:pt x="316534" y="99891"/>
                  </a:cubicBezTo>
                  <a:lnTo>
                    <a:pt x="360650" y="51113"/>
                  </a:lnTo>
                  <a:lnTo>
                    <a:pt x="391457" y="74565"/>
                  </a:lnTo>
                  <a:lnTo>
                    <a:pt x="336708" y="154747"/>
                  </a:lnTo>
                  <a:close/>
                </a:path>
              </a:pathLst>
            </a:custGeom>
            <a:solidFill>
              <a:srgbClr val="002060"/>
            </a:solidFill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700025" y="2434655"/>
              <a:ext cx="174037" cy="156963"/>
            </a:xfrm>
            <a:custGeom>
              <a:avLst/>
              <a:gdLst/>
              <a:ahLst/>
              <a:cxnLst/>
              <a:rect l="l" t="t" r="r" b="b"/>
              <a:pathLst>
                <a:path w="174037" h="156963" extrusionOk="0">
                  <a:moveTo>
                    <a:pt x="8213" y="136859"/>
                  </a:moveTo>
                  <a:lnTo>
                    <a:pt x="37534" y="136859"/>
                  </a:lnTo>
                  <a:cubicBezTo>
                    <a:pt x="50793" y="149293"/>
                    <a:pt x="68573" y="156964"/>
                    <a:pt x="88184" y="156964"/>
                  </a:cubicBezTo>
                  <a:cubicBezTo>
                    <a:pt x="107794" y="156964"/>
                    <a:pt x="125575" y="149293"/>
                    <a:pt x="138833" y="136859"/>
                  </a:cubicBezTo>
                  <a:lnTo>
                    <a:pt x="165832" y="136859"/>
                  </a:lnTo>
                  <a:cubicBezTo>
                    <a:pt x="171659" y="136859"/>
                    <a:pt x="175563" y="130993"/>
                    <a:pt x="173462" y="125558"/>
                  </a:cubicBezTo>
                  <a:cubicBezTo>
                    <a:pt x="164635" y="102728"/>
                    <a:pt x="166226" y="83730"/>
                    <a:pt x="166226" y="83730"/>
                  </a:cubicBezTo>
                  <a:cubicBezTo>
                    <a:pt x="168863" y="38293"/>
                    <a:pt x="132727" y="0"/>
                    <a:pt x="87214" y="0"/>
                  </a:cubicBezTo>
                  <a:lnTo>
                    <a:pt x="87213" y="0"/>
                  </a:lnTo>
                  <a:cubicBezTo>
                    <a:pt x="41700" y="0"/>
                    <a:pt x="5564" y="38293"/>
                    <a:pt x="8201" y="83730"/>
                  </a:cubicBezTo>
                  <a:cubicBezTo>
                    <a:pt x="8201" y="83730"/>
                    <a:pt x="9026" y="102502"/>
                    <a:pt x="518" y="125727"/>
                  </a:cubicBezTo>
                  <a:cubicBezTo>
                    <a:pt x="-1459" y="131125"/>
                    <a:pt x="2464" y="136859"/>
                    <a:pt x="8213" y="136859"/>
                  </a:cubicBezTo>
                  <a:close/>
                  <a:moveTo>
                    <a:pt x="88184" y="148727"/>
                  </a:moveTo>
                  <a:cubicBezTo>
                    <a:pt x="74200" y="148727"/>
                    <a:pt x="61245" y="144317"/>
                    <a:pt x="50567" y="136859"/>
                  </a:cubicBezTo>
                  <a:cubicBezTo>
                    <a:pt x="36878" y="127299"/>
                    <a:pt x="26963" y="112704"/>
                    <a:pt x="23578" y="95758"/>
                  </a:cubicBezTo>
                  <a:cubicBezTo>
                    <a:pt x="76352" y="93153"/>
                    <a:pt x="96419" y="41867"/>
                    <a:pt x="96419" y="41867"/>
                  </a:cubicBezTo>
                  <a:cubicBezTo>
                    <a:pt x="116371" y="67586"/>
                    <a:pt x="146048" y="71636"/>
                    <a:pt x="153147" y="72247"/>
                  </a:cubicBezTo>
                  <a:cubicBezTo>
                    <a:pt x="153709" y="75702"/>
                    <a:pt x="154078" y="79221"/>
                    <a:pt x="154078" y="82832"/>
                  </a:cubicBezTo>
                  <a:cubicBezTo>
                    <a:pt x="154078" y="105183"/>
                    <a:pt x="142867" y="124939"/>
                    <a:pt x="125800" y="136859"/>
                  </a:cubicBezTo>
                  <a:cubicBezTo>
                    <a:pt x="115122" y="144317"/>
                    <a:pt x="102167" y="148727"/>
                    <a:pt x="88184" y="148727"/>
                  </a:cubicBezTo>
                  <a:close/>
                </a:path>
              </a:pathLst>
            </a:custGeom>
            <a:solidFill>
              <a:srgbClr val="002060"/>
            </a:solidFill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919998" y="2472185"/>
              <a:ext cx="107078" cy="107078"/>
            </a:xfrm>
            <a:custGeom>
              <a:avLst/>
              <a:gdLst/>
              <a:ahLst/>
              <a:cxnLst/>
              <a:rect l="l" t="t" r="r" b="b"/>
              <a:pathLst>
                <a:path w="107078" h="107078" extrusionOk="0">
                  <a:moveTo>
                    <a:pt x="8237" y="74131"/>
                  </a:moveTo>
                  <a:lnTo>
                    <a:pt x="32947" y="74131"/>
                  </a:lnTo>
                  <a:lnTo>
                    <a:pt x="32947" y="98842"/>
                  </a:lnTo>
                  <a:cubicBezTo>
                    <a:pt x="32947" y="103391"/>
                    <a:pt x="36635" y="107079"/>
                    <a:pt x="41184" y="107079"/>
                  </a:cubicBezTo>
                  <a:lnTo>
                    <a:pt x="65895" y="107079"/>
                  </a:lnTo>
                  <a:cubicBezTo>
                    <a:pt x="70443" y="107079"/>
                    <a:pt x="74131" y="103391"/>
                    <a:pt x="74131" y="98842"/>
                  </a:cubicBezTo>
                  <a:lnTo>
                    <a:pt x="74131" y="74131"/>
                  </a:lnTo>
                  <a:lnTo>
                    <a:pt x="98842" y="74131"/>
                  </a:lnTo>
                  <a:cubicBezTo>
                    <a:pt x="103391" y="74131"/>
                    <a:pt x="107079" y="70444"/>
                    <a:pt x="107079" y="65895"/>
                  </a:cubicBezTo>
                  <a:lnTo>
                    <a:pt x="107079" y="41184"/>
                  </a:lnTo>
                  <a:cubicBezTo>
                    <a:pt x="107079" y="36635"/>
                    <a:pt x="103391" y="32947"/>
                    <a:pt x="98842" y="32947"/>
                  </a:cubicBezTo>
                  <a:lnTo>
                    <a:pt x="74131" y="32947"/>
                  </a:lnTo>
                  <a:lnTo>
                    <a:pt x="74131" y="8237"/>
                  </a:lnTo>
                  <a:cubicBezTo>
                    <a:pt x="74131" y="3688"/>
                    <a:pt x="70443" y="0"/>
                    <a:pt x="65895" y="0"/>
                  </a:cubicBezTo>
                  <a:lnTo>
                    <a:pt x="41184" y="0"/>
                  </a:lnTo>
                  <a:cubicBezTo>
                    <a:pt x="36635" y="0"/>
                    <a:pt x="32947" y="3688"/>
                    <a:pt x="32947" y="8237"/>
                  </a:cubicBezTo>
                  <a:lnTo>
                    <a:pt x="32947" y="32947"/>
                  </a:lnTo>
                  <a:lnTo>
                    <a:pt x="8237" y="32947"/>
                  </a:lnTo>
                  <a:cubicBezTo>
                    <a:pt x="3688" y="32947"/>
                    <a:pt x="0" y="36635"/>
                    <a:pt x="0" y="41184"/>
                  </a:cubicBezTo>
                  <a:lnTo>
                    <a:pt x="0" y="65895"/>
                  </a:lnTo>
                  <a:cubicBezTo>
                    <a:pt x="0" y="70444"/>
                    <a:pt x="3688" y="74131"/>
                    <a:pt x="8237" y="74131"/>
                  </a:cubicBezTo>
                  <a:close/>
                </a:path>
              </a:pathLst>
            </a:custGeom>
            <a:solidFill>
              <a:srgbClr val="002060"/>
            </a:solidFill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5"/>
          <p:cNvSpPr txBox="1"/>
          <p:nvPr/>
        </p:nvSpPr>
        <p:spPr>
          <a:xfrm>
            <a:off x="4414911" y="2834859"/>
            <a:ext cx="3472950" cy="1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noAutofit/>
          </a:bodyPr>
          <a:lstStyle/>
          <a:p>
            <a:pPr algn="ctr">
              <a:spcBef>
                <a:spcPts val="787"/>
              </a:spcBef>
              <a:buClr>
                <a:srgbClr val="BFC9E2"/>
              </a:buClr>
              <a:buSzPts val="1800"/>
            </a:pP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Үндсэн мэргэшил </a:t>
            </a:r>
            <a:r>
              <a:rPr lang="mn-MN" sz="21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91%</a:t>
            </a:r>
            <a:endParaRPr sz="21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787"/>
              </a:spcBef>
              <a:buClr>
                <a:srgbClr val="BFC9E2"/>
              </a:buClr>
              <a:buSzPts val="1800"/>
            </a:pP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Төрөлжсөн мэргэшил  </a:t>
            </a:r>
            <a:r>
              <a:rPr lang="mn-MN" sz="21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46%</a:t>
            </a:r>
            <a:endParaRPr sz="21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5"/>
          <p:cNvSpPr txBox="1"/>
          <p:nvPr/>
        </p:nvSpPr>
        <p:spPr>
          <a:xfrm>
            <a:off x="8548320" y="3004920"/>
            <a:ext cx="2773680" cy="93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119950" rIns="119950" bIns="119950" anchor="t" anchorCtr="0">
            <a:noAutofit/>
          </a:bodyPr>
          <a:lstStyle/>
          <a:p>
            <a:pPr algn="ctr">
              <a:spcBef>
                <a:spcPts val="787"/>
              </a:spcBef>
              <a:buClr>
                <a:srgbClr val="BFC9E2"/>
              </a:buClr>
              <a:buSzPts val="1800"/>
            </a:pPr>
            <a:r>
              <a:rPr lang="mn-MN" sz="21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Төрөлжсөн мэргэшил </a:t>
            </a:r>
            <a:r>
              <a:rPr lang="mn-MN" sz="21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85.7%</a:t>
            </a:r>
            <a:endParaRPr sz="21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8" name="Google Shape;188;p5"/>
          <p:cNvCxnSpPr/>
          <p:nvPr/>
        </p:nvCxnSpPr>
        <p:spPr>
          <a:xfrm>
            <a:off x="4683115" y="2761795"/>
            <a:ext cx="1715888" cy="0"/>
          </a:xfrm>
          <a:prstGeom prst="straightConnector1">
            <a:avLst/>
          </a:prstGeom>
          <a:noFill/>
          <a:ln w="190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9" name="Google Shape;189;p5"/>
          <p:cNvSpPr/>
          <p:nvPr/>
        </p:nvSpPr>
        <p:spPr>
          <a:xfrm>
            <a:off x="4683115" y="2264051"/>
            <a:ext cx="3204746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mn-MN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Эмч, эм зүйч (130):</a:t>
            </a:r>
            <a:endParaRPr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0" name="Google Shape;190;p5"/>
          <p:cNvCxnSpPr/>
          <p:nvPr/>
        </p:nvCxnSpPr>
        <p:spPr>
          <a:xfrm>
            <a:off x="8730086" y="3015223"/>
            <a:ext cx="1715888" cy="0"/>
          </a:xfrm>
          <a:prstGeom prst="straightConnector1">
            <a:avLst/>
          </a:prstGeom>
          <a:noFill/>
          <a:ln w="1905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5"/>
          <p:cNvSpPr/>
          <p:nvPr/>
        </p:nvSpPr>
        <p:spPr>
          <a:xfrm>
            <a:off x="8806017" y="2153503"/>
            <a:ext cx="2977818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mn-MN" sz="2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Сувилагч, тусгай мэргэжилтэн (247):</a:t>
            </a:r>
            <a:endParaRPr sz="24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4048334" y="4586847"/>
            <a:ext cx="2985450" cy="73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19950" tIns="119950" rIns="119950" bIns="119950" anchor="t" anchorCtr="0">
            <a:noAutofit/>
          </a:bodyPr>
          <a:lstStyle/>
          <a:p>
            <a:pPr>
              <a:spcBef>
                <a:spcPts val="787"/>
              </a:spcBef>
              <a:buClr>
                <a:srgbClr val="BFC9E2"/>
              </a:buClr>
              <a:buSzPts val="1800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Мэргэжлийн зэрэг - </a:t>
            </a:r>
            <a:r>
              <a:rPr lang="mn-MN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40%</a:t>
            </a: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/>
          <p:cNvSpPr txBox="1"/>
          <p:nvPr/>
        </p:nvSpPr>
        <p:spPr>
          <a:xfrm>
            <a:off x="4098463" y="5131192"/>
            <a:ext cx="3018210" cy="73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19950" tIns="119950" rIns="119950" bIns="119950" anchor="t" anchorCtr="0">
            <a:noAutofit/>
          </a:bodyPr>
          <a:lstStyle/>
          <a:p>
            <a:pPr>
              <a:spcBef>
                <a:spcPts val="787"/>
              </a:spcBef>
              <a:buClr>
                <a:srgbClr val="BFC9E2"/>
              </a:buClr>
              <a:buSzPts val="1800"/>
            </a:pP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Боловсролын зэрэг - </a:t>
            </a:r>
            <a:r>
              <a:rPr lang="mn-MN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6%</a:t>
            </a:r>
            <a:r>
              <a:rPr lang="mn-MN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3288195" y="4942272"/>
            <a:ext cx="810260" cy="521115"/>
          </a:xfrm>
          <a:custGeom>
            <a:avLst/>
            <a:gdLst/>
            <a:ahLst/>
            <a:cxnLst/>
            <a:rect l="l" t="t" r="r" b="b"/>
            <a:pathLst>
              <a:path w="7439" h="4456" extrusionOk="0">
                <a:moveTo>
                  <a:pt x="3580" y="0"/>
                </a:moveTo>
                <a:lnTo>
                  <a:pt x="3449" y="38"/>
                </a:lnTo>
                <a:lnTo>
                  <a:pt x="206" y="1025"/>
                </a:lnTo>
                <a:lnTo>
                  <a:pt x="131" y="1063"/>
                </a:lnTo>
                <a:lnTo>
                  <a:pt x="57" y="1137"/>
                </a:lnTo>
                <a:lnTo>
                  <a:pt x="20" y="1212"/>
                </a:lnTo>
                <a:lnTo>
                  <a:pt x="1" y="1286"/>
                </a:lnTo>
                <a:lnTo>
                  <a:pt x="20" y="1380"/>
                </a:lnTo>
                <a:lnTo>
                  <a:pt x="57" y="1454"/>
                </a:lnTo>
                <a:lnTo>
                  <a:pt x="131" y="1510"/>
                </a:lnTo>
                <a:lnTo>
                  <a:pt x="206" y="1566"/>
                </a:lnTo>
                <a:lnTo>
                  <a:pt x="784" y="1734"/>
                </a:lnTo>
                <a:lnTo>
                  <a:pt x="691" y="1846"/>
                </a:lnTo>
                <a:lnTo>
                  <a:pt x="635" y="1976"/>
                </a:lnTo>
                <a:lnTo>
                  <a:pt x="597" y="2125"/>
                </a:lnTo>
                <a:lnTo>
                  <a:pt x="579" y="2274"/>
                </a:lnTo>
                <a:lnTo>
                  <a:pt x="486" y="2330"/>
                </a:lnTo>
                <a:lnTo>
                  <a:pt x="430" y="2405"/>
                </a:lnTo>
                <a:lnTo>
                  <a:pt x="392" y="2498"/>
                </a:lnTo>
                <a:lnTo>
                  <a:pt x="374" y="2591"/>
                </a:lnTo>
                <a:lnTo>
                  <a:pt x="392" y="2684"/>
                </a:lnTo>
                <a:lnTo>
                  <a:pt x="430" y="2759"/>
                </a:lnTo>
                <a:lnTo>
                  <a:pt x="467" y="2834"/>
                </a:lnTo>
                <a:lnTo>
                  <a:pt x="541" y="2889"/>
                </a:lnTo>
                <a:lnTo>
                  <a:pt x="243" y="4232"/>
                </a:lnTo>
                <a:lnTo>
                  <a:pt x="243" y="4306"/>
                </a:lnTo>
                <a:lnTo>
                  <a:pt x="280" y="4381"/>
                </a:lnTo>
                <a:lnTo>
                  <a:pt x="336" y="4437"/>
                </a:lnTo>
                <a:lnTo>
                  <a:pt x="430" y="4455"/>
                </a:lnTo>
                <a:lnTo>
                  <a:pt x="1082" y="4455"/>
                </a:lnTo>
                <a:lnTo>
                  <a:pt x="1157" y="4437"/>
                </a:lnTo>
                <a:lnTo>
                  <a:pt x="1212" y="4381"/>
                </a:lnTo>
                <a:lnTo>
                  <a:pt x="1250" y="4306"/>
                </a:lnTo>
                <a:lnTo>
                  <a:pt x="1250" y="4232"/>
                </a:lnTo>
                <a:lnTo>
                  <a:pt x="970" y="2889"/>
                </a:lnTo>
                <a:lnTo>
                  <a:pt x="1026" y="2834"/>
                </a:lnTo>
                <a:lnTo>
                  <a:pt x="1082" y="2759"/>
                </a:lnTo>
                <a:lnTo>
                  <a:pt x="1119" y="2684"/>
                </a:lnTo>
                <a:lnTo>
                  <a:pt x="1119" y="2591"/>
                </a:lnTo>
                <a:lnTo>
                  <a:pt x="1101" y="2498"/>
                </a:lnTo>
                <a:lnTo>
                  <a:pt x="1063" y="2405"/>
                </a:lnTo>
                <a:lnTo>
                  <a:pt x="1007" y="2330"/>
                </a:lnTo>
                <a:lnTo>
                  <a:pt x="933" y="2274"/>
                </a:lnTo>
                <a:lnTo>
                  <a:pt x="970" y="2162"/>
                </a:lnTo>
                <a:lnTo>
                  <a:pt x="1007" y="2032"/>
                </a:lnTo>
                <a:lnTo>
                  <a:pt x="1082" y="1939"/>
                </a:lnTo>
                <a:lnTo>
                  <a:pt x="1175" y="1846"/>
                </a:lnTo>
                <a:lnTo>
                  <a:pt x="3449" y="2554"/>
                </a:lnTo>
                <a:lnTo>
                  <a:pt x="3542" y="2573"/>
                </a:lnTo>
                <a:lnTo>
                  <a:pt x="3673" y="2591"/>
                </a:lnTo>
                <a:lnTo>
                  <a:pt x="3822" y="2591"/>
                </a:lnTo>
                <a:lnTo>
                  <a:pt x="3990" y="2554"/>
                </a:lnTo>
                <a:lnTo>
                  <a:pt x="7233" y="1566"/>
                </a:lnTo>
                <a:lnTo>
                  <a:pt x="7326" y="1510"/>
                </a:lnTo>
                <a:lnTo>
                  <a:pt x="7382" y="1454"/>
                </a:lnTo>
                <a:lnTo>
                  <a:pt x="7420" y="1380"/>
                </a:lnTo>
                <a:lnTo>
                  <a:pt x="7438" y="1286"/>
                </a:lnTo>
                <a:lnTo>
                  <a:pt x="7420" y="1212"/>
                </a:lnTo>
                <a:lnTo>
                  <a:pt x="7382" y="1137"/>
                </a:lnTo>
                <a:lnTo>
                  <a:pt x="7326" y="1063"/>
                </a:lnTo>
                <a:lnTo>
                  <a:pt x="7233" y="1025"/>
                </a:lnTo>
                <a:lnTo>
                  <a:pt x="3990" y="38"/>
                </a:lnTo>
                <a:lnTo>
                  <a:pt x="3859" y="0"/>
                </a:lnTo>
                <a:close/>
                <a:moveTo>
                  <a:pt x="1660" y="2386"/>
                </a:moveTo>
                <a:lnTo>
                  <a:pt x="1492" y="3710"/>
                </a:lnTo>
                <a:lnTo>
                  <a:pt x="1511" y="3784"/>
                </a:lnTo>
                <a:lnTo>
                  <a:pt x="1548" y="3859"/>
                </a:lnTo>
                <a:lnTo>
                  <a:pt x="1585" y="3933"/>
                </a:lnTo>
                <a:lnTo>
                  <a:pt x="1660" y="4008"/>
                </a:lnTo>
                <a:lnTo>
                  <a:pt x="1772" y="4064"/>
                </a:lnTo>
                <a:lnTo>
                  <a:pt x="1883" y="4120"/>
                </a:lnTo>
                <a:lnTo>
                  <a:pt x="2144" y="4232"/>
                </a:lnTo>
                <a:lnTo>
                  <a:pt x="2480" y="4325"/>
                </a:lnTo>
                <a:lnTo>
                  <a:pt x="2853" y="4399"/>
                </a:lnTo>
                <a:lnTo>
                  <a:pt x="3281" y="4437"/>
                </a:lnTo>
                <a:lnTo>
                  <a:pt x="3729" y="4455"/>
                </a:lnTo>
                <a:lnTo>
                  <a:pt x="4176" y="4437"/>
                </a:lnTo>
                <a:lnTo>
                  <a:pt x="4586" y="4399"/>
                </a:lnTo>
                <a:lnTo>
                  <a:pt x="4959" y="4325"/>
                </a:lnTo>
                <a:lnTo>
                  <a:pt x="5295" y="4232"/>
                </a:lnTo>
                <a:lnTo>
                  <a:pt x="5574" y="4120"/>
                </a:lnTo>
                <a:lnTo>
                  <a:pt x="5686" y="4064"/>
                </a:lnTo>
                <a:lnTo>
                  <a:pt x="5779" y="4008"/>
                </a:lnTo>
                <a:lnTo>
                  <a:pt x="5854" y="3933"/>
                </a:lnTo>
                <a:lnTo>
                  <a:pt x="5910" y="3859"/>
                </a:lnTo>
                <a:lnTo>
                  <a:pt x="5928" y="3784"/>
                </a:lnTo>
                <a:lnTo>
                  <a:pt x="5947" y="3710"/>
                </a:lnTo>
                <a:lnTo>
                  <a:pt x="5779" y="2386"/>
                </a:lnTo>
                <a:lnTo>
                  <a:pt x="4102" y="2908"/>
                </a:lnTo>
                <a:lnTo>
                  <a:pt x="3971" y="2945"/>
                </a:lnTo>
                <a:lnTo>
                  <a:pt x="3859" y="2964"/>
                </a:lnTo>
                <a:lnTo>
                  <a:pt x="3654" y="2964"/>
                </a:lnTo>
                <a:lnTo>
                  <a:pt x="3468" y="2945"/>
                </a:lnTo>
                <a:lnTo>
                  <a:pt x="3337" y="2908"/>
                </a:lnTo>
                <a:lnTo>
                  <a:pt x="1660" y="2386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19950" tIns="119950" rIns="119950" bIns="119950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24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4564320" y="2997886"/>
            <a:ext cx="3193607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9950" tIns="59958" rIns="119950" bIns="59958" anchor="t" anchorCtr="0">
            <a:spAutoFit/>
          </a:bodyPr>
          <a:lstStyle/>
          <a:p>
            <a:r>
              <a:rPr lang="mn-M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33784" y="4252288"/>
            <a:ext cx="4329254" cy="2421176"/>
          </a:xfrm>
          <a:prstGeom prst="rect">
            <a:avLst/>
          </a:prstGeom>
        </p:spPr>
        <p:txBody>
          <a:bodyPr wrap="square" lIns="119969" tIns="59985" rIns="119969" bIns="59985">
            <a:spAutoFit/>
          </a:bodyPr>
          <a:lstStyle/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МУ-ын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хүний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гавъяат-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 </a:t>
            </a:r>
            <a:endParaRPr lang="mn-M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АУ-ны доктор -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Доктор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дэд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профессор-1, </a:t>
            </a: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Докторант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2,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Клиникийн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профессор 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АУ-ны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магистр -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1, Магистрант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endParaRPr lang="mn-MN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өвлөх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зэргийн эмч -1,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Сувилагч-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mn-MN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Google Shape;229;p11"/>
          <p:cNvCxnSpPr/>
          <p:nvPr/>
        </p:nvCxnSpPr>
        <p:spPr>
          <a:xfrm flipH="1">
            <a:off x="3873775" y="4053276"/>
            <a:ext cx="7910059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6" name="Google Shape;229;p11"/>
          <p:cNvCxnSpPr/>
          <p:nvPr/>
        </p:nvCxnSpPr>
        <p:spPr>
          <a:xfrm flipH="1">
            <a:off x="3387810" y="4171756"/>
            <a:ext cx="7910059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2800952"/>
            <a:ext cx="3012707" cy="21175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11301" y="6225392"/>
            <a:ext cx="875899" cy="2331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304467" y="197974"/>
            <a:ext cx="9474259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Бодлогын бичиг баримт</a:t>
            </a:r>
            <a:endParaRPr lang="mn-MN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167358" y="1321239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20454" r="64632" b="8069"/>
          <a:stretch/>
        </p:blipFill>
        <p:spPr bwMode="auto">
          <a:xfrm>
            <a:off x="9095873" y="1405544"/>
            <a:ext cx="2618072" cy="445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lh4.googleusercontent.com/29ZgfhNiVEBIp1lmJY_Mrbl9H2Y49OXWo2A6P9dzi7qKX34bOWi5Fgd543ucqmcG2Jjo0hQOr7LutOwbJ7adFBTvjrDWo4NrrEcK6pRUwBC7bq6ZknaGdrf-jRUUN8xneDbq-VA9lS6N0_yDO7duuA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715" y="1405544"/>
            <a:ext cx="2610881" cy="4451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318280" y="1321239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811737432"/>
              </p:ext>
            </p:extLst>
          </p:nvPr>
        </p:nvGraphicFramePr>
        <p:xfrm>
          <a:off x="125128" y="1380192"/>
          <a:ext cx="3099335" cy="4914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8995581" y="1321240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94" y="1405545"/>
            <a:ext cx="2553149" cy="4451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8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5924290" y="1357163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pic>
        <p:nvPicPr>
          <p:cNvPr id="3074" name="Picture 2" descr="https://lh5.googleusercontent.com/Txd0CEcmCD7fwZ0Tt7wTfS3O1q8ibf4jwDqAEpu12lrNaJxdD5XYpwiEudsO0efqOdeF2MDkpFxMH6PcC2vvvX_xBptQodea0jhKC2wbwuBYbIimrq8HFE-thPk_FhS9ugeYvWt5hTCKGzQ3vTQIHw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2" y="1257555"/>
            <a:ext cx="5266100" cy="370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8" t="8340" r="12177" b="15510"/>
          <a:stretch/>
        </p:blipFill>
        <p:spPr bwMode="auto">
          <a:xfrm>
            <a:off x="6198065" y="1261075"/>
            <a:ext cx="5324557" cy="380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052" y="4757939"/>
            <a:ext cx="56462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Шинээр нээсэн: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Эрүүл мэндийг дэмжих төв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Сувилахуйн төв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Хөгжлийн бэрхшээлтэй хүүхдийн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хөгжлийн төв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Андрологи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Ангиографийн оношилгоо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Нярайн скринингийн төв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51525" y="5069231"/>
            <a:ext cx="5347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Үйл ажиллагааг өргөтгөсөн: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Хүүхэд, нярайн клиник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Эх барих, эмэгтэйчүүдийн клиник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Эрчимт эмчилгээний Тасаг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Яаралтай тусламжийн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Тасаг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Эрүү нүүр, Нүд, Чих хамар хоолой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кабинет</a:t>
            </a:r>
            <a:endParaRPr lang="mn-MN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04467" y="197974"/>
            <a:ext cx="9474259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Бодлогын бичиг баримт</a:t>
            </a:r>
            <a:endParaRPr lang="mn-MN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8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066806" y="1543190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30190" y="4570192"/>
            <a:ext cx="43506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онд 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ажил төлөвлөсөн.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Шинээр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төлөвлөсөн  ажил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- 24</a:t>
            </a:r>
            <a:endParaRPr lang="mn-M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оноос үргэлжлүүлэн хэрэгжүүлж байгаа ажил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endParaRPr lang="mn-M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Тогтмол </a:t>
            </a:r>
            <a:r>
              <a:rPr lang="mn-M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зохион байгуулдаг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ажил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</a:t>
            </a:r>
          </a:p>
          <a:p>
            <a:r>
              <a:rPr lang="mn-M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Биелэлт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хувь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8"/>
          <a:stretch/>
        </p:blipFill>
        <p:spPr bwMode="auto">
          <a:xfrm rot="16200000">
            <a:off x="7543496" y="690716"/>
            <a:ext cx="3056304" cy="441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304467" y="197974"/>
            <a:ext cx="9474259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Байгууллагын гүйцэтгэлийн төлөвлөгөө</a:t>
            </a:r>
            <a:endParaRPr lang="mn-MN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8779" y="4514656"/>
            <a:ext cx="42832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mn-M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онд 8 зорилтын хүрээнд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ажил төлөвлөсөн.</a:t>
            </a:r>
          </a:p>
          <a:p>
            <a:endParaRPr lang="mn-MN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Биелэлт </a:t>
            </a:r>
            <a:r>
              <a:rPr lang="mn-M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хувь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Хүлээгдэж байгаа ажил-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mn-MN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Тоног төхөөрөмж нийлүүлэлт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mn-MN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151829" y="1695590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89"/>
          <a:stretch/>
        </p:blipFill>
        <p:spPr bwMode="auto">
          <a:xfrm>
            <a:off x="972152" y="1371724"/>
            <a:ext cx="4461285" cy="305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7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1505" y="89539"/>
            <a:ext cx="775695" cy="706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D88D4A-448E-439F-B785-EFED60865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"/>
            <a:ext cx="1210618" cy="8291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916360" y="1504396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036404800"/>
              </p:ext>
            </p:extLst>
          </p:nvPr>
        </p:nvGraphicFramePr>
        <p:xfrm>
          <a:off x="308008" y="1504396"/>
          <a:ext cx="3465094" cy="376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1304467" y="197974"/>
            <a:ext cx="9474259" cy="1097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Эрүүл </a:t>
            </a:r>
            <a:r>
              <a:rPr lang="mn-MN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мэндийн тусламж, үйлчилгээний нөөц бүрдүүлэлт 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936824759"/>
              </p:ext>
            </p:extLst>
          </p:nvPr>
        </p:nvGraphicFramePr>
        <p:xfrm>
          <a:off x="4224368" y="1337245"/>
          <a:ext cx="3465094" cy="378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3916360" y="5165965"/>
            <a:ext cx="469953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 зүйн тусламж нь 4,5 тэр бум төгрөгний төсөвтэй.  Эм, эмнэлгийн хэрэгсэл, урвалж оношлуур, өндөр өртөгтэй хэрэгслүүдийн нэр төрөл:      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1058 нэр төрөл</a:t>
            </a: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2022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1123 нэр төрөл</a:t>
            </a: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2023 </a:t>
            </a:r>
            <a:r>
              <a:rPr lang="mn-M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1274 нэр төрөл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867" y="5396798"/>
            <a:ext cx="3929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Тоног төхөөрөмжийн хангалтын хувь:</a:t>
            </a: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онд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94.2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хувь</a:t>
            </a: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онд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95.6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хувь</a:t>
            </a:r>
          </a:p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2023.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улирал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</a:t>
            </a:r>
            <a:r>
              <a:rPr lang="mn-M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хувь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448255" y="1376836"/>
            <a:ext cx="0" cy="4620126"/>
          </a:xfrm>
          <a:prstGeom prst="line">
            <a:avLst/>
          </a:prstGeom>
          <a:ln w="1905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781647301"/>
              </p:ext>
            </p:extLst>
          </p:nvPr>
        </p:nvGraphicFramePr>
        <p:xfrm>
          <a:off x="8518358" y="1504396"/>
          <a:ext cx="3118585" cy="3760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Rectangle 18"/>
          <p:cNvSpPr/>
          <p:nvPr/>
        </p:nvSpPr>
        <p:spPr>
          <a:xfrm>
            <a:off x="8615895" y="5581463"/>
            <a:ext cx="3271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оноос </a:t>
            </a:r>
            <a:r>
              <a:rPr lang="mn-M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үндсэн цалинтай</a:t>
            </a:r>
            <a:r>
              <a:rPr lang="mn-MN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суралцуулдаг болсон.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6815</TotalTime>
  <Words>1744</Words>
  <Application>Microsoft Office PowerPoint</Application>
  <PresentationFormat>Custom</PresentationFormat>
  <Paragraphs>425</Paragraphs>
  <Slides>29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2</vt:lpstr>
      <vt:lpstr> АЛСЫН ХАРАА </vt:lpstr>
      <vt:lpstr>Бүтэц </vt:lpstr>
      <vt:lpstr>Эм зүйн тусламж </vt:lpstr>
      <vt:lpstr>Хүний нөөц,  чадавхи</vt:lpstr>
      <vt:lpstr>PowerPoint Presentation</vt:lpstr>
      <vt:lpstr>PowerPoint Presentation</vt:lpstr>
      <vt:lpstr>PowerPoint Presentation</vt:lpstr>
      <vt:lpstr>PowerPoint Presentation</vt:lpstr>
      <vt:lpstr>Тусламж, үйлчилгээний статистик</vt:lpstr>
      <vt:lpstr>Тусламж, үйлчилгээний статистик</vt:lpstr>
      <vt:lpstr>Тусламж, үйлчилгээний статистик</vt:lpstr>
      <vt:lpstr>PowerPoint Presentation</vt:lpstr>
      <vt:lpstr>Тусламж, үйлчилгээний статистик</vt:lpstr>
      <vt:lpstr>Шинэ дэвшилтэт технологи</vt:lpstr>
      <vt:lpstr>Шинэ дэвшилтэт технологи</vt:lpstr>
      <vt:lpstr>Шинэ дэвшилтэт технологи</vt:lpstr>
      <vt:lpstr>Шинэ дэвшилтэт технологи</vt:lpstr>
      <vt:lpstr>Шинэ дэвшилтэт технологи</vt:lpstr>
      <vt:lpstr>Шинэ дэвшилтэт технологи</vt:lpstr>
      <vt:lpstr>Шинэ дэвшилтэт технологи</vt:lpstr>
      <vt:lpstr>PowerPoint Presentation</vt:lpstr>
      <vt:lpstr>PowerPoint Presentation</vt:lpstr>
      <vt:lpstr>PowerPoint Presentation</vt:lpstr>
      <vt:lpstr>Олон улсын туршлага нэвтрүүлэлт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Улсын Хоёрдугаар төв эмнэлгийн танилцуулга</dc:title>
  <dc:creator>admin</dc:creator>
  <cp:lastModifiedBy>IHO</cp:lastModifiedBy>
  <cp:revision>967</cp:revision>
  <cp:lastPrinted>2023-04-11T03:52:19Z</cp:lastPrinted>
  <dcterms:created xsi:type="dcterms:W3CDTF">2022-05-12T02:35:55Z</dcterms:created>
  <dcterms:modified xsi:type="dcterms:W3CDTF">2023-10-25T14:53:40Z</dcterms:modified>
</cp:coreProperties>
</file>